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8"/>
  </p:notesMasterIdLst>
  <p:handoutMasterIdLst>
    <p:handoutMasterId r:id="rId19"/>
  </p:handoutMasterIdLst>
  <p:sldIdLst>
    <p:sldId id="260" r:id="rId3"/>
    <p:sldId id="276" r:id="rId4"/>
    <p:sldId id="278" r:id="rId5"/>
    <p:sldId id="265" r:id="rId6"/>
    <p:sldId id="269" r:id="rId7"/>
    <p:sldId id="271" r:id="rId8"/>
    <p:sldId id="270" r:id="rId9"/>
    <p:sldId id="279" r:id="rId10"/>
    <p:sldId id="280" r:id="rId11"/>
    <p:sldId id="268" r:id="rId12"/>
    <p:sldId id="282" r:id="rId13"/>
    <p:sldId id="283" r:id="rId14"/>
    <p:sldId id="284" r:id="rId15"/>
    <p:sldId id="273" r:id="rId16"/>
    <p:sldId id="272" r:id="rId17"/>
  </p:sldIdLst>
  <p:sldSz cx="9144000" cy="6858000" type="screen4x3"/>
  <p:notesSz cx="6669088"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91B4CB"/>
    <a:srgbClr val="ACC6D8"/>
    <a:srgbClr val="E7938D"/>
    <a:srgbClr val="EFB275"/>
    <a:srgbClr val="F4C99E"/>
    <a:srgbClr val="E2ADAC"/>
    <a:srgbClr val="6DBCD1"/>
    <a:srgbClr val="ABC8EB"/>
    <a:srgbClr val="F2C4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3477" autoAdjust="0"/>
  </p:normalViewPr>
  <p:slideViewPr>
    <p:cSldViewPr>
      <p:cViewPr varScale="1">
        <p:scale>
          <a:sx n="53" d="100"/>
          <a:sy n="53" d="100"/>
        </p:scale>
        <p:origin x="27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vl1pPr>
          </a:lstStyle>
          <a:p>
            <a:fld id="{8EE900F1-5D0A-4A38-830A-ED47206DAC94}" type="datetimeFigureOut">
              <a:rPr lang="ru-RU" smtClean="0"/>
              <a:t>27.04.2020</a:t>
            </a:fld>
            <a:endParaRPr lang="ru-RU"/>
          </a:p>
        </p:txBody>
      </p:sp>
      <p:sp>
        <p:nvSpPr>
          <p:cNvPr id="4" name="Нижний колонтитул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777607" y="9430091"/>
            <a:ext cx="2889938" cy="496411"/>
          </a:xfrm>
          <a:prstGeom prst="rect">
            <a:avLst/>
          </a:prstGeom>
        </p:spPr>
        <p:txBody>
          <a:bodyPr vert="horz" lIns="91440" tIns="45720" rIns="91440" bIns="45720" rtlCol="0" anchor="b"/>
          <a:lstStyle>
            <a:lvl1pPr algn="r">
              <a:defRPr sz="1200"/>
            </a:lvl1pPr>
          </a:lstStyle>
          <a:p>
            <a:fld id="{6377FB7B-318C-42C9-BD94-02EA163603CD}" type="slidenum">
              <a:rPr lang="ru-RU" smtClean="0"/>
              <a:t>‹#›</a:t>
            </a:fld>
            <a:endParaRPr lang="ru-RU"/>
          </a:p>
        </p:txBody>
      </p:sp>
    </p:spTree>
    <p:extLst>
      <p:ext uri="{BB962C8B-B14F-4D97-AF65-F5344CB8AC3E}">
        <p14:creationId xmlns:p14="http://schemas.microsoft.com/office/powerpoint/2010/main" val="2850057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89250" cy="498475"/>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778250" y="0"/>
            <a:ext cx="2889250" cy="498475"/>
          </a:xfrm>
          <a:prstGeom prst="rect">
            <a:avLst/>
          </a:prstGeom>
        </p:spPr>
        <p:txBody>
          <a:bodyPr vert="horz" lIns="91440" tIns="45720" rIns="91440" bIns="45720" rtlCol="0"/>
          <a:lstStyle>
            <a:lvl1pPr algn="r">
              <a:defRPr sz="1200"/>
            </a:lvl1pPr>
          </a:lstStyle>
          <a:p>
            <a:fld id="{0896B225-F8B3-4B48-83E4-E26BF0C10C92}" type="datetimeFigureOut">
              <a:rPr lang="uk-UA" smtClean="0"/>
              <a:t>27.04.2020</a:t>
            </a:fld>
            <a:endParaRPr lang="uk-UA"/>
          </a:p>
        </p:txBody>
      </p:sp>
      <p:sp>
        <p:nvSpPr>
          <p:cNvPr id="4" name="Образ слайда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66750" y="4778375"/>
            <a:ext cx="5335588" cy="390842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9429750"/>
            <a:ext cx="2889250" cy="498475"/>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778250" y="9429750"/>
            <a:ext cx="2889250" cy="498475"/>
          </a:xfrm>
          <a:prstGeom prst="rect">
            <a:avLst/>
          </a:prstGeom>
        </p:spPr>
        <p:txBody>
          <a:bodyPr vert="horz" lIns="91440" tIns="45720" rIns="91440" bIns="45720" rtlCol="0" anchor="b"/>
          <a:lstStyle>
            <a:lvl1pPr algn="r">
              <a:defRPr sz="1200"/>
            </a:lvl1pPr>
          </a:lstStyle>
          <a:p>
            <a:fld id="{7247772C-0BC5-4FEF-A5C4-5EC088366ADC}" type="slidenum">
              <a:rPr lang="uk-UA" smtClean="0"/>
              <a:t>‹#›</a:t>
            </a:fld>
            <a:endParaRPr lang="uk-UA"/>
          </a:p>
        </p:txBody>
      </p:sp>
    </p:spTree>
    <p:extLst>
      <p:ext uri="{BB962C8B-B14F-4D97-AF65-F5344CB8AC3E}">
        <p14:creationId xmlns:p14="http://schemas.microsoft.com/office/powerpoint/2010/main" val="3672334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r>
              <a:rPr lang="uk-UA" sz="1200" kern="1200" dirty="0" smtClean="0">
                <a:solidFill>
                  <a:schemeClr val="tx1"/>
                </a:solidFill>
                <a:effectLst/>
                <a:latin typeface="+mn-lt"/>
                <a:ea typeface="+mn-ea"/>
                <a:cs typeface="+mn-cs"/>
              </a:rPr>
              <a:t>Єдиних </a:t>
            </a:r>
            <a:r>
              <a:rPr lang="uk-UA" sz="1200" u="sng" kern="1200" dirty="0" smtClean="0">
                <a:solidFill>
                  <a:schemeClr val="tx1"/>
                </a:solidFill>
                <a:effectLst/>
                <a:latin typeface="+mn-lt"/>
                <a:ea typeface="+mn-ea"/>
                <a:cs typeface="+mn-cs"/>
              </a:rPr>
              <a:t>рекомендацій щодо навчання обдарованих дітей</a:t>
            </a:r>
            <a:r>
              <a:rPr lang="uk-UA" sz="1200" kern="1200" dirty="0" smtClean="0">
                <a:solidFill>
                  <a:schemeClr val="tx1"/>
                </a:solidFill>
                <a:effectLst/>
                <a:latin typeface="+mn-lt"/>
                <a:ea typeface="+mn-ea"/>
                <a:cs typeface="+mn-cs"/>
              </a:rPr>
              <a:t> </a:t>
            </a:r>
            <a:r>
              <a:rPr lang="uk-UA" sz="1200" b="1" kern="1200" dirty="0" smtClean="0">
                <a:solidFill>
                  <a:schemeClr val="tx1"/>
                </a:solidFill>
                <a:effectLst/>
                <a:latin typeface="+mn-lt"/>
                <a:ea typeface="+mn-ea"/>
                <a:cs typeface="+mn-cs"/>
              </a:rPr>
              <a:t>не існує</a:t>
            </a:r>
            <a:r>
              <a:rPr lang="uk-UA" sz="1200" kern="1200" dirty="0" smtClean="0">
                <a:solidFill>
                  <a:schemeClr val="tx1"/>
                </a:solidFill>
                <a:effectLst/>
                <a:latin typeface="+mn-lt"/>
                <a:ea typeface="+mn-ea"/>
                <a:cs typeface="+mn-cs"/>
              </a:rPr>
              <a:t> й не може існувати, </a:t>
            </a:r>
            <a:r>
              <a:rPr lang="uk-UA" sz="1200" b="1" kern="1200" dirty="0" smtClean="0">
                <a:solidFill>
                  <a:schemeClr val="tx1"/>
                </a:solidFill>
                <a:effectLst/>
                <a:latin typeface="+mn-lt"/>
                <a:ea typeface="+mn-ea"/>
                <a:cs typeface="+mn-cs"/>
              </a:rPr>
              <a:t>адже кожна дитина – унікальна особистість</a:t>
            </a:r>
            <a:r>
              <a:rPr lang="uk-UA" sz="1200" kern="1200" dirty="0" smtClean="0">
                <a:solidFill>
                  <a:schemeClr val="tx1"/>
                </a:solidFill>
                <a:effectLst/>
                <a:latin typeface="+mn-lt"/>
                <a:ea typeface="+mn-ea"/>
                <a:cs typeface="+mn-cs"/>
              </a:rPr>
              <a:t> зі своїми перевагами і недоліками, тому головним є </a:t>
            </a:r>
            <a:r>
              <a:rPr lang="uk-UA" sz="1200" u="sng" kern="1200" dirty="0" smtClean="0">
                <a:solidFill>
                  <a:schemeClr val="tx1"/>
                </a:solidFill>
                <a:effectLst/>
                <a:latin typeface="+mn-lt"/>
                <a:ea typeface="+mn-ea"/>
                <a:cs typeface="+mn-cs"/>
              </a:rPr>
              <a:t>пошук індивідуального підходу до кожного учня, зокрема обдарованого учня</a:t>
            </a:r>
            <a:r>
              <a:rPr lang="uk-UA" sz="1200" kern="1200" dirty="0" smtClean="0">
                <a:solidFill>
                  <a:schemeClr val="tx1"/>
                </a:solidFill>
                <a:effectLst/>
                <a:latin typeface="+mn-lt"/>
                <a:ea typeface="+mn-ea"/>
                <a:cs typeface="+mn-cs"/>
              </a:rPr>
              <a:t>, з вираженою індивідуальністю, незалежністю. З такими дітьми, з одного боку, працювати легше, оскільки вони мають високі розумові здібності, а з іншого – важче, адже ці діти «знають собі ціну», потребують багато уваги, особливого ставлення.</a:t>
            </a:r>
            <a:endParaRPr lang="ru-RU" sz="1200" kern="1200" dirty="0" smtClean="0">
              <a:solidFill>
                <a:schemeClr val="tx1"/>
              </a:solidFill>
              <a:effectLst/>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7247772C-0BC5-4FEF-A5C4-5EC088366ADC}" type="slidenum">
              <a:rPr lang="uk-UA" smtClean="0"/>
              <a:t>1</a:t>
            </a:fld>
            <a:endParaRPr lang="uk-UA"/>
          </a:p>
        </p:txBody>
      </p:sp>
    </p:spTree>
    <p:extLst>
      <p:ext uri="{BB962C8B-B14F-4D97-AF65-F5344CB8AC3E}">
        <p14:creationId xmlns:p14="http://schemas.microsoft.com/office/powerpoint/2010/main" val="1766271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fontAlgn="base"/>
            <a:r>
              <a:rPr lang="uk-UA" sz="1200" kern="1200" dirty="0" smtClean="0">
                <a:solidFill>
                  <a:schemeClr val="tx1"/>
                </a:solidFill>
                <a:effectLst/>
                <a:latin typeface="+mn-lt"/>
                <a:ea typeface="+mn-ea"/>
                <a:cs typeface="+mn-cs"/>
              </a:rPr>
              <a:t>   У Концепції Нової української школи зазначається: «Організація нового освітнього середовища потребує широкого використання нових ІТ-технологій, нових мультимедійних засобів навчання»</a:t>
            </a:r>
            <a:endParaRPr lang="ru-RU" sz="1200" kern="1200" dirty="0" smtClean="0">
              <a:solidFill>
                <a:schemeClr val="tx1"/>
              </a:solidFill>
              <a:effectLst/>
              <a:latin typeface="+mn-lt"/>
              <a:ea typeface="+mn-ea"/>
              <a:cs typeface="+mn-cs"/>
            </a:endParaRPr>
          </a:p>
          <a:p>
            <a:r>
              <a:rPr lang="uk-UA" sz="1200" kern="1200" dirty="0" smtClean="0">
                <a:solidFill>
                  <a:schemeClr val="tx1"/>
                </a:solidFill>
                <a:effectLst/>
                <a:latin typeface="+mn-lt"/>
                <a:ea typeface="+mn-ea"/>
                <a:cs typeface="+mn-cs"/>
              </a:rPr>
              <a:t>   До  інформаційно-комунікаційні технології відносяться…..</a:t>
            </a:r>
            <a:endParaRPr lang="ru-RU" sz="1200" kern="1200" dirty="0" smtClean="0">
              <a:solidFill>
                <a:schemeClr val="tx1"/>
              </a:solidFill>
              <a:effectLst/>
              <a:latin typeface="+mn-lt"/>
              <a:ea typeface="+mn-ea"/>
              <a:cs typeface="+mn-cs"/>
            </a:endParaRPr>
          </a:p>
          <a:p>
            <a:pPr lvl="0"/>
            <a:r>
              <a:rPr lang="uk-UA" sz="1200" b="1" kern="1200" dirty="0" smtClean="0">
                <a:solidFill>
                  <a:schemeClr val="tx1"/>
                </a:solidFill>
                <a:effectLst/>
                <a:latin typeface="+mn-lt"/>
                <a:ea typeface="+mn-ea"/>
                <a:cs typeface="+mn-cs"/>
              </a:rPr>
              <a:t>Електронне навчання </a:t>
            </a:r>
          </a:p>
          <a:p>
            <a:pPr lvl="0"/>
            <a:r>
              <a:rPr lang="uk-UA" sz="1200" b="1" kern="1200" dirty="0" smtClean="0">
                <a:solidFill>
                  <a:schemeClr val="tx1"/>
                </a:solidFill>
                <a:effectLst/>
                <a:latin typeface="+mn-lt"/>
                <a:ea typeface="+mn-ea"/>
                <a:cs typeface="+mn-cs"/>
              </a:rPr>
              <a:t>Дистанційне навчання</a:t>
            </a:r>
            <a:r>
              <a:rPr lang="uk-UA" sz="1200" kern="1200" dirty="0" smtClean="0">
                <a:solidFill>
                  <a:schemeClr val="tx1"/>
                </a:solidFill>
                <a:effectLst/>
                <a:latin typeface="+mn-lt"/>
                <a:ea typeface="+mn-ea"/>
                <a:cs typeface="+mn-cs"/>
              </a:rPr>
              <a:t>.</a:t>
            </a:r>
            <a:endParaRPr lang="ru-RU" sz="1200" kern="1200" dirty="0" smtClean="0">
              <a:solidFill>
                <a:schemeClr val="tx1"/>
              </a:solidFill>
              <a:effectLst/>
              <a:latin typeface="+mn-lt"/>
              <a:ea typeface="+mn-ea"/>
              <a:cs typeface="+mn-cs"/>
            </a:endParaRPr>
          </a:p>
          <a:p>
            <a:pPr lvl="0"/>
            <a:r>
              <a:rPr lang="uk-UA" sz="1200" b="1" kern="1200" dirty="0" smtClean="0">
                <a:solidFill>
                  <a:schemeClr val="tx1"/>
                </a:solidFill>
                <a:effectLst/>
                <a:latin typeface="+mn-lt"/>
                <a:ea typeface="+mn-ea"/>
                <a:cs typeface="+mn-cs"/>
              </a:rPr>
              <a:t>Онлайн-навчання</a:t>
            </a:r>
            <a:r>
              <a:rPr lang="uk-UA" sz="1200"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pPr lvl="0"/>
            <a:r>
              <a:rPr lang="uk-UA" sz="1200" b="1" kern="1200" dirty="0" smtClean="0">
                <a:solidFill>
                  <a:schemeClr val="tx1"/>
                </a:solidFill>
                <a:effectLst/>
                <a:latin typeface="+mn-lt"/>
                <a:ea typeface="+mn-ea"/>
                <a:cs typeface="+mn-cs"/>
              </a:rPr>
              <a:t>Мобільне навчання</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Bring</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your</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own</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devices</a:t>
            </a:r>
            <a:r>
              <a:rPr lang="uk-UA" sz="1200" kern="1200" dirty="0" smtClean="0">
                <a:solidFill>
                  <a:schemeClr val="tx1"/>
                </a:solidFill>
                <a:effectLst/>
                <a:latin typeface="+mn-lt"/>
                <a:ea typeface="+mn-ea"/>
                <a:cs typeface="+mn-cs"/>
              </a:rPr>
              <a:t> ) BYOD - це метод навчання, при якому використовуються смартфони, ноутбуки, планшети.</a:t>
            </a:r>
            <a:endParaRPr lang="ru-RU" sz="1200" kern="1200" dirty="0" smtClean="0">
              <a:solidFill>
                <a:schemeClr val="tx1"/>
              </a:solidFill>
              <a:effectLst/>
              <a:latin typeface="+mn-lt"/>
              <a:ea typeface="+mn-ea"/>
              <a:cs typeface="+mn-cs"/>
            </a:endParaRPr>
          </a:p>
          <a:p>
            <a:r>
              <a:rPr lang="uk-UA" sz="1200" kern="1200" dirty="0" smtClean="0">
                <a:solidFill>
                  <a:schemeClr val="tx1"/>
                </a:solidFill>
                <a:effectLst/>
                <a:latin typeface="+mn-lt"/>
                <a:ea typeface="+mn-ea"/>
                <a:cs typeface="+mn-cs"/>
              </a:rPr>
              <a:t>   Саме з цифровими технологіями більш детально познайомлять нас сьогодні переможці міського конкурсу «Учитель року».</a:t>
            </a:r>
            <a:endParaRPr lang="ru-RU" sz="1200" kern="1200" dirty="0" smtClean="0">
              <a:solidFill>
                <a:schemeClr val="tx1"/>
              </a:solidFill>
              <a:effectLst/>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7247772C-0BC5-4FEF-A5C4-5EC088366ADC}" type="slidenum">
              <a:rPr lang="uk-UA" smtClean="0"/>
              <a:t>10</a:t>
            </a:fld>
            <a:endParaRPr lang="uk-UA"/>
          </a:p>
        </p:txBody>
      </p:sp>
    </p:spTree>
    <p:extLst>
      <p:ext uri="{BB962C8B-B14F-4D97-AF65-F5344CB8AC3E}">
        <p14:creationId xmlns:p14="http://schemas.microsoft.com/office/powerpoint/2010/main" val="297418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fontAlgn="base"/>
            <a:r>
              <a:rPr lang="uk-UA" sz="1200" kern="1200" dirty="0" smtClean="0">
                <a:solidFill>
                  <a:schemeClr val="tx1"/>
                </a:solidFill>
                <a:effectLst/>
                <a:latin typeface="+mn-lt"/>
                <a:ea typeface="+mn-ea"/>
                <a:cs typeface="+mn-cs"/>
              </a:rPr>
              <a:t>На  останок до вашої уваги </a:t>
            </a:r>
            <a:r>
              <a:rPr lang="uk-UA" sz="1200" b="1" kern="1200" dirty="0" smtClean="0">
                <a:solidFill>
                  <a:schemeClr val="tx1"/>
                </a:solidFill>
                <a:effectLst/>
                <a:latin typeface="+mn-lt"/>
                <a:ea typeface="+mn-ea"/>
                <a:cs typeface="+mn-cs"/>
              </a:rPr>
              <a:t>Он-лайн сервіси для роботи учителя, </a:t>
            </a:r>
            <a:r>
              <a:rPr lang="uk-UA" sz="1200" kern="1200" dirty="0" smtClean="0">
                <a:solidFill>
                  <a:schemeClr val="tx1"/>
                </a:solidFill>
                <a:effectLst/>
                <a:latin typeface="+mn-lt"/>
                <a:ea typeface="+mn-ea"/>
                <a:cs typeface="+mn-cs"/>
              </a:rPr>
              <a:t>де можна знайти допомогу у створенні </a:t>
            </a:r>
            <a:endParaRPr lang="ru-RU" sz="1200" kern="1200" dirty="0" smtClean="0">
              <a:solidFill>
                <a:schemeClr val="tx1"/>
              </a:solidFill>
              <a:effectLst/>
              <a:latin typeface="+mn-lt"/>
              <a:ea typeface="+mn-ea"/>
              <a:cs typeface="+mn-cs"/>
            </a:endParaRPr>
          </a:p>
          <a:p>
            <a:pPr lvl="0" fontAlgn="base"/>
            <a:r>
              <a:rPr lang="uk-UA" sz="1200" kern="1200" dirty="0" smtClean="0">
                <a:solidFill>
                  <a:schemeClr val="tx1"/>
                </a:solidFill>
                <a:effectLst/>
                <a:latin typeface="+mn-lt"/>
                <a:ea typeface="+mn-ea"/>
                <a:cs typeface="+mn-cs"/>
              </a:rPr>
              <a:t>вікторин, тестів</a:t>
            </a:r>
            <a:endParaRPr lang="ru-RU" sz="1200" kern="1200" dirty="0" smtClean="0">
              <a:solidFill>
                <a:schemeClr val="tx1"/>
              </a:solidFill>
              <a:effectLst/>
              <a:latin typeface="+mn-lt"/>
              <a:ea typeface="+mn-ea"/>
              <a:cs typeface="+mn-cs"/>
            </a:endParaRPr>
          </a:p>
          <a:p>
            <a:pPr lvl="0" fontAlgn="base"/>
            <a:r>
              <a:rPr lang="uk-UA" sz="1200" kern="1200" dirty="0" smtClean="0">
                <a:solidFill>
                  <a:schemeClr val="tx1"/>
                </a:solidFill>
                <a:effectLst/>
                <a:latin typeface="+mn-lt"/>
                <a:ea typeface="+mn-ea"/>
                <a:cs typeface="+mn-cs"/>
              </a:rPr>
              <a:t>інтерактивних вправ для навчання</a:t>
            </a:r>
            <a:endParaRPr lang="ru-RU" sz="1200" kern="1200" dirty="0" smtClean="0">
              <a:solidFill>
                <a:schemeClr val="tx1"/>
              </a:solidFill>
              <a:effectLst/>
              <a:latin typeface="+mn-lt"/>
              <a:ea typeface="+mn-ea"/>
              <a:cs typeface="+mn-cs"/>
            </a:endParaRPr>
          </a:p>
          <a:p>
            <a:pPr lvl="0" fontAlgn="base"/>
            <a:r>
              <a:rPr lang="uk-UA" sz="1200" kern="1200" dirty="0" smtClean="0">
                <a:solidFill>
                  <a:schemeClr val="tx1"/>
                </a:solidFill>
                <a:effectLst/>
                <a:latin typeface="+mn-lt"/>
                <a:ea typeface="+mn-ea"/>
                <a:cs typeface="+mn-cs"/>
              </a:rPr>
              <a:t>інтерактивних презентацій</a:t>
            </a:r>
            <a:endParaRPr lang="ru-RU" sz="1200" kern="1200" dirty="0" smtClean="0">
              <a:solidFill>
                <a:schemeClr val="tx1"/>
              </a:solidFill>
              <a:effectLst/>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7247772C-0BC5-4FEF-A5C4-5EC088366ADC}" type="slidenum">
              <a:rPr lang="uk-UA" smtClean="0"/>
              <a:t>11</a:t>
            </a:fld>
            <a:endParaRPr lang="uk-UA"/>
          </a:p>
        </p:txBody>
      </p:sp>
    </p:spTree>
    <p:extLst>
      <p:ext uri="{BB962C8B-B14F-4D97-AF65-F5344CB8AC3E}">
        <p14:creationId xmlns:p14="http://schemas.microsoft.com/office/powerpoint/2010/main" val="2851447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0" fontAlgn="base"/>
            <a:r>
              <a:rPr lang="uk-UA" sz="1200" kern="1200" dirty="0" smtClean="0">
                <a:solidFill>
                  <a:schemeClr val="tx1"/>
                </a:solidFill>
                <a:effectLst/>
                <a:latin typeface="+mn-lt"/>
                <a:ea typeface="+mn-ea"/>
                <a:cs typeface="+mn-cs"/>
              </a:rPr>
              <a:t>і</a:t>
            </a:r>
            <a:r>
              <a:rPr lang="ru-RU" sz="1200" kern="1200" dirty="0" err="1" smtClean="0">
                <a:solidFill>
                  <a:schemeClr val="tx1"/>
                </a:solidFill>
                <a:effectLst/>
                <a:latin typeface="+mn-lt"/>
                <a:ea typeface="+mn-ea"/>
                <a:cs typeface="+mn-cs"/>
              </a:rPr>
              <a:t>нфограф</a:t>
            </a:r>
            <a:r>
              <a:rPr lang="uk-UA" sz="1200" kern="1200" dirty="0" smtClean="0">
                <a:solidFill>
                  <a:schemeClr val="tx1"/>
                </a:solidFill>
                <a:effectLst/>
                <a:latin typeface="+mn-lt"/>
                <a:ea typeface="+mn-ea"/>
                <a:cs typeface="+mn-cs"/>
              </a:rPr>
              <a:t>і</a:t>
            </a:r>
            <a:r>
              <a:rPr lang="ru-RU" sz="1200" kern="1200" dirty="0" smtClean="0">
                <a:solidFill>
                  <a:schemeClr val="tx1"/>
                </a:solidFill>
                <a:effectLst/>
                <a:latin typeface="+mn-lt"/>
                <a:ea typeface="+mn-ea"/>
                <a:cs typeface="+mn-cs"/>
              </a:rPr>
              <a:t>к</a:t>
            </a:r>
            <a:r>
              <a:rPr lang="uk-UA" sz="1200" kern="1200" dirty="0" smtClean="0">
                <a:solidFill>
                  <a:schemeClr val="tx1"/>
                </a:solidFill>
                <a:effectLst/>
                <a:latin typeface="+mn-lt"/>
                <a:ea typeface="+mn-ea"/>
                <a:cs typeface="+mn-cs"/>
              </a:rPr>
              <a:t>и</a:t>
            </a:r>
            <a:endParaRPr lang="ru-RU" sz="1200" kern="1200" dirty="0" smtClean="0">
              <a:solidFill>
                <a:schemeClr val="tx1"/>
              </a:solidFill>
              <a:effectLst/>
              <a:latin typeface="+mn-lt"/>
              <a:ea typeface="+mn-ea"/>
              <a:cs typeface="+mn-cs"/>
            </a:endParaRPr>
          </a:p>
          <a:p>
            <a:pPr lvl="0" fontAlgn="base"/>
            <a:r>
              <a:rPr lang="uk-UA" sz="1200" kern="1200" dirty="0" smtClean="0">
                <a:solidFill>
                  <a:schemeClr val="tx1"/>
                </a:solidFill>
                <a:effectLst/>
                <a:latin typeface="+mn-lt"/>
                <a:ea typeface="+mn-ea"/>
                <a:cs typeface="+mn-cs"/>
              </a:rPr>
              <a:t>відео </a:t>
            </a: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7247772C-0BC5-4FEF-A5C4-5EC088366ADC}" type="slidenum">
              <a:rPr lang="uk-UA" smtClean="0"/>
              <a:t>12</a:t>
            </a:fld>
            <a:endParaRPr lang="uk-UA"/>
          </a:p>
        </p:txBody>
      </p:sp>
    </p:spTree>
    <p:extLst>
      <p:ext uri="{BB962C8B-B14F-4D97-AF65-F5344CB8AC3E}">
        <p14:creationId xmlns:p14="http://schemas.microsoft.com/office/powerpoint/2010/main" val="3159159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0" fontAlgn="base"/>
            <a:r>
              <a:rPr lang="uk-UA" sz="1200" kern="1200" dirty="0" smtClean="0">
                <a:solidFill>
                  <a:schemeClr val="tx1"/>
                </a:solidFill>
                <a:effectLst/>
                <a:latin typeface="+mn-lt"/>
                <a:ea typeface="+mn-ea"/>
                <a:cs typeface="+mn-cs"/>
              </a:rPr>
              <a:t>ментальних карт</a:t>
            </a:r>
            <a:endParaRPr lang="ru-RU" sz="1200" kern="1200" dirty="0" smtClean="0">
              <a:solidFill>
                <a:schemeClr val="tx1"/>
              </a:solidFill>
              <a:effectLst/>
              <a:latin typeface="+mn-lt"/>
              <a:ea typeface="+mn-ea"/>
              <a:cs typeface="+mn-cs"/>
            </a:endParaRPr>
          </a:p>
          <a:p>
            <a:pPr lvl="0" fontAlgn="base"/>
            <a:r>
              <a:rPr lang="uk-UA" sz="1200" kern="1200" dirty="0" smtClean="0">
                <a:solidFill>
                  <a:schemeClr val="tx1"/>
                </a:solidFill>
                <a:effectLst/>
                <a:latin typeface="+mn-lt"/>
                <a:ea typeface="+mn-ea"/>
                <a:cs typeface="+mn-cs"/>
              </a:rPr>
              <a:t>анімацій, коміксів, книг у форматі </a:t>
            </a:r>
            <a:r>
              <a:rPr lang="uk-UA" sz="1200" kern="1200" dirty="0" err="1" smtClean="0">
                <a:solidFill>
                  <a:schemeClr val="tx1"/>
                </a:solidFill>
                <a:effectLst/>
                <a:latin typeface="+mn-lt"/>
                <a:ea typeface="+mn-ea"/>
                <a:cs typeface="+mn-cs"/>
              </a:rPr>
              <a:t>сторителінга</a:t>
            </a:r>
            <a:r>
              <a:rPr lang="uk-UA" sz="1200"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r>
              <a:rPr lang="uk-UA" dirty="0" smtClean="0"/>
              <a:t>Ця інформація у вас в роздаткових матеріалах.</a:t>
            </a:r>
          </a:p>
          <a:p>
            <a:endParaRPr lang="uk-UA" dirty="0"/>
          </a:p>
        </p:txBody>
      </p:sp>
      <p:sp>
        <p:nvSpPr>
          <p:cNvPr id="4" name="Номер слайда 3"/>
          <p:cNvSpPr>
            <a:spLocks noGrp="1"/>
          </p:cNvSpPr>
          <p:nvPr>
            <p:ph type="sldNum" sz="quarter" idx="10"/>
          </p:nvPr>
        </p:nvSpPr>
        <p:spPr/>
        <p:txBody>
          <a:bodyPr/>
          <a:lstStyle/>
          <a:p>
            <a:fld id="{7247772C-0BC5-4FEF-A5C4-5EC088366ADC}" type="slidenum">
              <a:rPr lang="uk-UA" smtClean="0"/>
              <a:t>13</a:t>
            </a:fld>
            <a:endParaRPr lang="uk-UA"/>
          </a:p>
        </p:txBody>
      </p:sp>
    </p:spTree>
    <p:extLst>
      <p:ext uri="{BB962C8B-B14F-4D97-AF65-F5344CB8AC3E}">
        <p14:creationId xmlns:p14="http://schemas.microsoft.com/office/powerpoint/2010/main" val="3215365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r>
              <a:rPr lang="uk-UA" sz="1200" kern="1200" dirty="0" smtClean="0">
                <a:solidFill>
                  <a:schemeClr val="tx1"/>
                </a:solidFill>
                <a:effectLst/>
                <a:latin typeface="+mn-lt"/>
                <a:ea typeface="+mn-ea"/>
                <a:cs typeface="+mn-cs"/>
              </a:rPr>
              <a:t>Сучасні діти за своїм інтелектуальним потенціалом стоять на щабель вище від своїх однолітків, наприклад, зразка 2000-го року.  Тому   шкільна освіта вже сьогодні має базуватись на нових технологіях та нових освітніх моделях, без яких неможливо реалізувати освітню реформу загалом та Концепцію  Нової української школи.</a:t>
            </a:r>
            <a:endParaRPr lang="ru-RU" sz="1200" kern="1200" dirty="0" smtClean="0">
              <a:solidFill>
                <a:schemeClr val="tx1"/>
              </a:solidFill>
              <a:effectLst/>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7247772C-0BC5-4FEF-A5C4-5EC088366ADC}" type="slidenum">
              <a:rPr lang="uk-UA" smtClean="0"/>
              <a:t>2</a:t>
            </a:fld>
            <a:endParaRPr lang="uk-UA"/>
          </a:p>
        </p:txBody>
      </p:sp>
    </p:spTree>
    <p:extLst>
      <p:ext uri="{BB962C8B-B14F-4D97-AF65-F5344CB8AC3E}">
        <p14:creationId xmlns:p14="http://schemas.microsoft.com/office/powerpoint/2010/main" val="2428635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r>
              <a:rPr lang="uk-UA" sz="1200" kern="1200" dirty="0" smtClean="0">
                <a:solidFill>
                  <a:schemeClr val="tx1"/>
                </a:solidFill>
                <a:effectLst/>
                <a:latin typeface="+mn-lt"/>
                <a:ea typeface="+mn-ea"/>
                <a:cs typeface="+mn-cs"/>
              </a:rPr>
              <a:t>Навчання академічно обдарованих дітей – це процес, що вимагає особливої уваги. Форми та методи навчання, що традиційно застосовуються у школі, відповідають можливостям та потребам «середнього» учня, однак вони не спроможні повністю задовольнити високий рівень пізнавальних потреб обдарованих учнів. Зважаючи на це, педагоги та психологи змушені шукати нові форми роботи та нові технології навчання, що забезпечать найбільш сприятливі умови для навчання обдарованих школярів.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uk-UA" sz="1200" kern="1200" dirty="0" smtClean="0">
                <a:solidFill>
                  <a:schemeClr val="tx1"/>
                </a:solidFill>
                <a:effectLst/>
                <a:latin typeface="+mn-lt"/>
                <a:ea typeface="+mn-ea"/>
                <a:cs typeface="+mn-cs"/>
              </a:rPr>
              <a:t>У світовій педагогічній практиці існує безліч рецептів ефективного навчання взагалі та </a:t>
            </a:r>
            <a:r>
              <a:rPr lang="uk-UA" sz="1200" i="1" kern="1200" dirty="0" smtClean="0">
                <a:solidFill>
                  <a:schemeClr val="tx1"/>
                </a:solidFill>
                <a:effectLst/>
                <a:latin typeface="+mn-lt"/>
                <a:ea typeface="+mn-ea"/>
                <a:cs typeface="+mn-cs"/>
              </a:rPr>
              <a:t>концепцій і технологій розвитку обдарованості й таланту зокрема</a:t>
            </a:r>
            <a:r>
              <a:rPr lang="uk-UA" sz="1200" kern="1200" dirty="0" smtClean="0">
                <a:solidFill>
                  <a:schemeClr val="tx1"/>
                </a:solidFill>
                <a:effectLst/>
                <a:latin typeface="+mn-lt"/>
                <a:ea typeface="+mn-ea"/>
                <a:cs typeface="+mn-cs"/>
              </a:rPr>
              <a:t>, які ми розглядали на минулих семінарах. Особливе значення для розуміння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uk-UA" sz="1200" kern="1200" dirty="0" smtClean="0">
                <a:solidFill>
                  <a:schemeClr val="tx1"/>
                </a:solidFill>
                <a:effectLst/>
                <a:latin typeface="+mn-lt"/>
                <a:ea typeface="+mn-ea"/>
                <a:cs typeface="+mn-cs"/>
              </a:rPr>
              <a:t>Педагогам, які працюють з обдарованими учнями, варто винайти свій стиль, де інтеграція добре знайомих елементів педагогічних </a:t>
            </a:r>
            <a:r>
              <a:rPr lang="uk-UA" sz="1200" kern="1200" dirty="0" err="1" smtClean="0">
                <a:solidFill>
                  <a:schemeClr val="tx1"/>
                </a:solidFill>
                <a:effectLst/>
                <a:latin typeface="+mn-lt"/>
                <a:ea typeface="+mn-ea"/>
                <a:cs typeface="+mn-cs"/>
              </a:rPr>
              <a:t>методик</a:t>
            </a:r>
            <a:r>
              <a:rPr lang="uk-UA" sz="1200" kern="1200" dirty="0" smtClean="0">
                <a:solidFill>
                  <a:schemeClr val="tx1"/>
                </a:solidFill>
                <a:effectLst/>
                <a:latin typeface="+mn-lt"/>
                <a:ea typeface="+mn-ea"/>
                <a:cs typeface="+mn-cs"/>
              </a:rPr>
              <a:t> і прийомів  із інноваційними методиками проведення уроків, побудованих на цікавому й ефективному матеріалі, у сумі стануть підґрунтям для сучасного навчання таких дітей.</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uk-UA" sz="1200" kern="1200" dirty="0" smtClean="0">
                <a:solidFill>
                  <a:schemeClr val="tx1"/>
                </a:solidFill>
                <a:effectLst/>
                <a:latin typeface="+mn-lt"/>
                <a:ea typeface="+mn-ea"/>
                <a:cs typeface="+mn-cs"/>
              </a:rPr>
              <a:t>Особливе значення для вибору ефективних технологій навчання набуває розуміння особливостей розвитку особистості сучасних учнів. І тут дуже важливою є взаємодія педагогів з психологами. Про це піде мова окремо.</a:t>
            </a:r>
            <a:endParaRPr lang="ru-RU" sz="1200" kern="1200" dirty="0" smtClean="0">
              <a:solidFill>
                <a:schemeClr val="tx1"/>
              </a:solidFill>
              <a:effectLst/>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7247772C-0BC5-4FEF-A5C4-5EC088366ADC}" type="slidenum">
              <a:rPr lang="uk-UA" smtClean="0"/>
              <a:t>3</a:t>
            </a:fld>
            <a:endParaRPr lang="uk-UA"/>
          </a:p>
        </p:txBody>
      </p:sp>
    </p:spTree>
    <p:extLst>
      <p:ext uri="{BB962C8B-B14F-4D97-AF65-F5344CB8AC3E}">
        <p14:creationId xmlns:p14="http://schemas.microsoft.com/office/powerpoint/2010/main" val="3267824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r>
              <a:rPr lang="uk-UA" sz="1200" kern="1200" dirty="0" smtClean="0">
                <a:solidFill>
                  <a:schemeClr val="tx1"/>
                </a:solidFill>
                <a:effectLst/>
                <a:latin typeface="+mn-lt"/>
                <a:ea typeface="+mn-ea"/>
                <a:cs typeface="+mn-cs"/>
              </a:rPr>
              <a:t>Основна проблема під час формування стратегії навчання обдарованих — це організація їхнього навчання на такому рівні і з такою швидкістю, щоби вони не втратили мотивацію. Якщо цей процес надто простий чи, навпаки, складний, а також надто повільний чи, навпаки, прискорений, вчитися стає нецікаво.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uk-UA" sz="1200" kern="1200" dirty="0" smtClean="0">
                <a:solidFill>
                  <a:schemeClr val="tx1"/>
                </a:solidFill>
                <a:effectLst/>
                <a:latin typeface="+mn-lt"/>
                <a:ea typeface="+mn-ea"/>
                <a:cs typeface="+mn-cs"/>
              </a:rPr>
              <a:t>Існують дві основні стратегії навчання </a:t>
            </a:r>
            <a:r>
              <a:rPr lang="uk-UA" sz="1200" kern="1200" dirty="0" err="1" smtClean="0">
                <a:solidFill>
                  <a:schemeClr val="tx1"/>
                </a:solidFill>
                <a:effectLst/>
                <a:latin typeface="+mn-lt"/>
                <a:ea typeface="+mn-ea"/>
                <a:cs typeface="+mn-cs"/>
              </a:rPr>
              <a:t>інтелектуально</a:t>
            </a:r>
            <a:r>
              <a:rPr lang="uk-UA" sz="1200" kern="1200" dirty="0" smtClean="0">
                <a:solidFill>
                  <a:schemeClr val="tx1"/>
                </a:solidFill>
                <a:effectLst/>
                <a:latin typeface="+mn-lt"/>
                <a:ea typeface="+mn-ea"/>
                <a:cs typeface="+mn-cs"/>
              </a:rPr>
              <a:t> обдарованих: прискорення та збагачення. На слайді ви бачите приклади організаційних форм прискореного навчання  та збагаченого навчання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uk-UA" sz="1200" kern="1200" dirty="0" smtClean="0">
                <a:solidFill>
                  <a:schemeClr val="tx1"/>
                </a:solidFill>
                <a:effectLst/>
                <a:latin typeface="+mn-lt"/>
                <a:ea typeface="+mn-ea"/>
                <a:cs typeface="+mn-cs"/>
              </a:rPr>
              <a:t>Хочу звернути вашу увагу, що однією з форм збагаченого навчання є організація науково-дослідницької роботи учнів в </a:t>
            </a:r>
            <a:r>
              <a:rPr lang="uk-UA" sz="1200" kern="1200" smtClean="0">
                <a:solidFill>
                  <a:schemeClr val="tx1"/>
                </a:solidFill>
                <a:effectLst/>
                <a:latin typeface="+mn-lt"/>
                <a:ea typeface="+mn-ea"/>
                <a:cs typeface="+mn-cs"/>
              </a:rPr>
              <a:t>межах Малої </a:t>
            </a:r>
            <a:r>
              <a:rPr lang="uk-UA" sz="1200" kern="1200" dirty="0" smtClean="0">
                <a:solidFill>
                  <a:schemeClr val="tx1"/>
                </a:solidFill>
                <a:effectLst/>
                <a:latin typeface="+mn-lt"/>
                <a:ea typeface="+mn-ea"/>
                <a:cs typeface="+mn-cs"/>
              </a:rPr>
              <a:t>академії наук, про що ми поговоримо сьогодні окремо.</a:t>
            </a:r>
            <a:endParaRPr lang="ru-RU" sz="1200" kern="1200" dirty="0" smtClean="0">
              <a:solidFill>
                <a:schemeClr val="tx1"/>
              </a:solidFill>
              <a:effectLst/>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7247772C-0BC5-4FEF-A5C4-5EC088366ADC}" type="slidenum">
              <a:rPr lang="uk-UA" smtClean="0"/>
              <a:t>4</a:t>
            </a:fld>
            <a:endParaRPr lang="uk-UA"/>
          </a:p>
        </p:txBody>
      </p:sp>
    </p:spTree>
    <p:extLst>
      <p:ext uri="{BB962C8B-B14F-4D97-AF65-F5344CB8AC3E}">
        <p14:creationId xmlns:p14="http://schemas.microsoft.com/office/powerpoint/2010/main" val="2117658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r>
              <a:rPr lang="uk-UA" sz="1200" kern="1200" dirty="0" smtClean="0">
                <a:solidFill>
                  <a:schemeClr val="tx1"/>
                </a:solidFill>
                <a:effectLst/>
                <a:latin typeface="+mn-lt"/>
                <a:ea typeface="+mn-ea"/>
                <a:cs typeface="+mn-cs"/>
              </a:rPr>
              <a:t>Для цілеспрямованого і систематичного розвитку інтелекту та творчого мислення обдарованих (і не лише обдарованих) учнів варто застосовувати  ефективні сучасні педагогічні технології. Серед них </a:t>
            </a:r>
            <a:endParaRPr lang="ru-R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a:t>
            </a:r>
            <a:r>
              <a:rPr lang="uk-UA" sz="1200" kern="1200" dirty="0" smtClean="0">
                <a:solidFill>
                  <a:schemeClr val="tx1"/>
                </a:solidFill>
                <a:effectLst/>
                <a:latin typeface="+mn-lt"/>
                <a:ea typeface="+mn-ea"/>
                <a:cs typeface="+mn-cs"/>
              </a:rPr>
              <a:t>інтерактивні технології</a:t>
            </a:r>
            <a:endParaRPr lang="ru-R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a:t>
            </a:r>
            <a:r>
              <a:rPr lang="uk-UA" sz="1200" kern="1200" dirty="0" smtClean="0">
                <a:solidFill>
                  <a:schemeClr val="tx1"/>
                </a:solidFill>
                <a:effectLst/>
                <a:latin typeface="+mn-lt"/>
                <a:ea typeface="+mn-ea"/>
                <a:cs typeface="+mn-cs"/>
              </a:rPr>
              <a:t>проектне навчання, </a:t>
            </a:r>
            <a:endParaRPr lang="ru-R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a:t>
            </a:r>
            <a:r>
              <a:rPr lang="uk-UA" sz="1200" kern="1200" dirty="0" smtClean="0">
                <a:solidFill>
                  <a:schemeClr val="tx1"/>
                </a:solidFill>
                <a:effectLst/>
                <a:latin typeface="+mn-lt"/>
                <a:ea typeface="+mn-ea"/>
                <a:cs typeface="+mn-cs"/>
              </a:rPr>
              <a:t>проблемне навчання, до яких можна віднести підготовку учнів до турнірів.</a:t>
            </a:r>
            <a:endParaRPr lang="ru-RU" sz="1200" kern="1200" dirty="0" smtClean="0">
              <a:solidFill>
                <a:schemeClr val="tx1"/>
              </a:solidFill>
              <a:effectLst/>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7247772C-0BC5-4FEF-A5C4-5EC088366ADC}" type="slidenum">
              <a:rPr lang="uk-UA" smtClean="0"/>
              <a:t>5</a:t>
            </a:fld>
            <a:endParaRPr lang="uk-UA"/>
          </a:p>
        </p:txBody>
      </p:sp>
    </p:spTree>
    <p:extLst>
      <p:ext uri="{BB962C8B-B14F-4D97-AF65-F5344CB8AC3E}">
        <p14:creationId xmlns:p14="http://schemas.microsoft.com/office/powerpoint/2010/main" val="1742737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r>
              <a:rPr lang="uk-UA" sz="1200" kern="1200" dirty="0" smtClean="0">
                <a:solidFill>
                  <a:schemeClr val="tx1"/>
                </a:solidFill>
                <a:effectLst/>
                <a:latin typeface="+mn-lt"/>
                <a:ea typeface="+mn-ea"/>
                <a:cs typeface="+mn-cs"/>
              </a:rPr>
              <a:t>На семінарі  у 2018 році ми говорили з вами про </a:t>
            </a:r>
            <a:r>
              <a:rPr lang="ru-RU" sz="1200" b="1" kern="1200" dirty="0" smtClean="0">
                <a:solidFill>
                  <a:schemeClr val="tx1"/>
                </a:solidFill>
                <a:effectLst/>
                <a:latin typeface="+mn-lt"/>
                <a:ea typeface="+mn-ea"/>
                <a:cs typeface="+mn-cs"/>
              </a:rPr>
              <a:t>STEM</a:t>
            </a:r>
            <a:r>
              <a:rPr lang="uk-UA" sz="1200" b="1" kern="1200" dirty="0" smtClean="0">
                <a:solidFill>
                  <a:schemeClr val="tx1"/>
                </a:solidFill>
                <a:effectLst/>
                <a:latin typeface="+mn-lt"/>
                <a:ea typeface="+mn-ea"/>
                <a:cs typeface="+mn-cs"/>
              </a:rPr>
              <a:t>-освіту та технологію розвитку критичного мислення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uk-UA" sz="1200" kern="1200" dirty="0" smtClean="0">
                <a:solidFill>
                  <a:schemeClr val="tx1"/>
                </a:solidFill>
                <a:effectLst/>
                <a:latin typeface="+mn-lt"/>
                <a:ea typeface="+mn-ea"/>
                <a:cs typeface="+mn-cs"/>
              </a:rPr>
              <a:t>Запропоновані технології  досить органічно вбудовуються у процес навчання, а традиційні структурні елементи уроку природно, активно «відгукуються» на використання інноваційних прийомів. Їх ефективність обумовлюється  привабливими для учнів формою та змістом.</a:t>
            </a:r>
            <a:endParaRPr lang="ru-RU" sz="1200" kern="1200" dirty="0" smtClean="0">
              <a:solidFill>
                <a:schemeClr val="tx1"/>
              </a:solidFill>
              <a:effectLst/>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7247772C-0BC5-4FEF-A5C4-5EC088366ADC}" type="slidenum">
              <a:rPr lang="uk-UA" smtClean="0"/>
              <a:t>6</a:t>
            </a:fld>
            <a:endParaRPr lang="uk-UA"/>
          </a:p>
        </p:txBody>
      </p:sp>
    </p:spTree>
    <p:extLst>
      <p:ext uri="{BB962C8B-B14F-4D97-AF65-F5344CB8AC3E}">
        <p14:creationId xmlns:p14="http://schemas.microsoft.com/office/powerpoint/2010/main" val="1704751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r>
              <a:rPr lang="uk-UA" sz="1200" kern="1200" dirty="0" smtClean="0">
                <a:solidFill>
                  <a:schemeClr val="tx1"/>
                </a:solidFill>
                <a:effectLst/>
                <a:latin typeface="+mn-lt"/>
                <a:ea typeface="+mn-ea"/>
                <a:cs typeface="+mn-cs"/>
              </a:rPr>
              <a:t>Хочу виокремити цікаві, на мій погляд, інноваційні технології та методи, що використовуються вчителями. Деякі з низ ми спостерігали під час відкритих уроків конкурсу «Учитель Року».</a:t>
            </a:r>
            <a:endParaRPr lang="ru-RU"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   </a:t>
            </a:r>
            <a:r>
              <a:rPr lang="uk-UA" sz="1200" b="1" kern="1200" dirty="0" err="1" smtClean="0">
                <a:solidFill>
                  <a:schemeClr val="tx1"/>
                </a:solidFill>
                <a:effectLst/>
                <a:latin typeface="+mn-lt"/>
                <a:ea typeface="+mn-ea"/>
                <a:cs typeface="+mn-cs"/>
              </a:rPr>
              <a:t>Бріколаж</a:t>
            </a:r>
            <a:r>
              <a:rPr lang="uk-UA" sz="1200" b="1" kern="1200" dirty="0" smtClean="0">
                <a:solidFill>
                  <a:schemeClr val="tx1"/>
                </a:solidFill>
                <a:effectLst/>
                <a:latin typeface="+mn-lt"/>
                <a:ea typeface="+mn-ea"/>
                <a:cs typeface="+mn-cs"/>
              </a:rPr>
              <a:t>.</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Бріколаж</a:t>
            </a:r>
            <a:r>
              <a:rPr lang="uk-UA" sz="1200" kern="1200" dirty="0" smtClean="0">
                <a:solidFill>
                  <a:schemeClr val="tx1"/>
                </a:solidFill>
                <a:effectLst/>
                <a:latin typeface="+mn-lt"/>
                <a:ea typeface="+mn-ea"/>
                <a:cs typeface="+mn-cs"/>
              </a:rPr>
              <a:t> в освіті – це</a:t>
            </a:r>
            <a:r>
              <a:rPr lang="uk-UA" sz="1200" kern="1200" baseline="0" dirty="0" smtClean="0">
                <a:solidFill>
                  <a:schemeClr val="tx1"/>
                </a:solidFill>
                <a:effectLst/>
                <a:latin typeface="+mn-lt"/>
                <a:ea typeface="+mn-ea"/>
                <a:cs typeface="+mn-cs"/>
              </a:rPr>
              <a:t> </a:t>
            </a:r>
            <a:r>
              <a:rPr lang="uk-UA" sz="1200" kern="1200" dirty="0" smtClean="0">
                <a:solidFill>
                  <a:schemeClr val="tx1"/>
                </a:solidFill>
                <a:effectLst/>
                <a:latin typeface="+mn-lt"/>
                <a:ea typeface="+mn-ea"/>
                <a:cs typeface="+mn-cs"/>
              </a:rPr>
              <a:t>використання для навчання всього, що завгодно, крім спеціально створених інструментів (підручників, посібників). Це не тільки виготовлення аплікацій чи </a:t>
            </a:r>
            <a:r>
              <a:rPr lang="uk-UA" sz="1200" kern="1200" dirty="0" err="1" smtClean="0">
                <a:solidFill>
                  <a:schemeClr val="tx1"/>
                </a:solidFill>
                <a:effectLst/>
                <a:latin typeface="+mn-lt"/>
                <a:ea typeface="+mn-ea"/>
                <a:cs typeface="+mn-cs"/>
              </a:rPr>
              <a:t>пазлів</a:t>
            </a:r>
            <a:r>
              <a:rPr lang="uk-UA" sz="1200" kern="1200" dirty="0" smtClean="0">
                <a:solidFill>
                  <a:schemeClr val="tx1"/>
                </a:solidFill>
                <a:effectLst/>
                <a:latin typeface="+mn-lt"/>
                <a:ea typeface="+mn-ea"/>
                <a:cs typeface="+mn-cs"/>
              </a:rPr>
              <a:t> для узагальнення знань, а й використання художніх фільмів для актуалізації, наприклад</a:t>
            </a:r>
            <a:endParaRPr lang="ru-RU"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   </a:t>
            </a:r>
            <a:r>
              <a:rPr lang="uk-UA" sz="1200" b="1" kern="1200" dirty="0" smtClean="0">
                <a:solidFill>
                  <a:schemeClr val="tx1"/>
                </a:solidFill>
                <a:effectLst/>
                <a:latin typeface="+mn-lt"/>
                <a:ea typeface="+mn-ea"/>
                <a:cs typeface="+mn-cs"/>
              </a:rPr>
              <a:t>Технологія інтелект-карт. </a:t>
            </a:r>
            <a:r>
              <a:rPr lang="uk-UA" sz="1200" kern="1200" dirty="0" smtClean="0">
                <a:solidFill>
                  <a:schemeClr val="tx1"/>
                </a:solidFill>
                <a:effectLst/>
                <a:latin typeface="+mn-lt"/>
                <a:ea typeface="+mn-ea"/>
                <a:cs typeface="+mn-cs"/>
              </a:rPr>
              <a:t>Суть технології розвиток здатності сприймати і переробляти різні види інформації, в різних графічних і текстових формах.</a:t>
            </a:r>
            <a:endParaRPr lang="ru-RU"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   </a:t>
            </a:r>
            <a:r>
              <a:rPr lang="uk-UA" sz="1200" b="1" kern="1200" dirty="0" smtClean="0">
                <a:solidFill>
                  <a:schemeClr val="tx1"/>
                </a:solidFill>
                <a:effectLst/>
                <a:latin typeface="+mn-lt"/>
                <a:ea typeface="+mn-ea"/>
                <a:cs typeface="+mn-cs"/>
              </a:rPr>
              <a:t>Технологія «Л</a:t>
            </a:r>
            <a:r>
              <a:rPr lang="ru-RU" sz="1200" b="1" kern="1200" dirty="0" err="1" smtClean="0">
                <a:solidFill>
                  <a:schemeClr val="tx1"/>
                </a:solidFill>
                <a:effectLst/>
                <a:latin typeface="+mn-lt"/>
                <a:ea typeface="+mn-ea"/>
                <a:cs typeface="+mn-cs"/>
              </a:rPr>
              <a:t>епбук</a:t>
            </a:r>
            <a:r>
              <a:rPr lang="ru-RU" sz="1200" b="1" kern="1200" dirty="0" smtClean="0">
                <a:solidFill>
                  <a:schemeClr val="tx1"/>
                </a:solidFill>
                <a:effectLst/>
                <a:latin typeface="+mn-lt"/>
                <a:ea typeface="+mn-ea"/>
                <a:cs typeface="+mn-cs"/>
              </a:rPr>
              <a:t>».</a:t>
            </a:r>
            <a:r>
              <a:rPr lang="ru-RU" sz="1200" kern="1200" dirty="0" smtClean="0">
                <a:solidFill>
                  <a:schemeClr val="tx1"/>
                </a:solidFill>
                <a:effectLst/>
                <a:latin typeface="+mn-lt"/>
                <a:ea typeface="+mn-ea"/>
                <a:cs typeface="+mn-cs"/>
              </a:rPr>
              <a:t> </a:t>
            </a:r>
            <a:r>
              <a:rPr lang="uk-UA" sz="1200" kern="1200" dirty="0" smtClean="0">
                <a:solidFill>
                  <a:schemeClr val="tx1"/>
                </a:solidFill>
                <a:effectLst/>
                <a:latin typeface="+mn-lt"/>
                <a:ea typeface="+mn-ea"/>
                <a:cs typeface="+mn-cs"/>
              </a:rPr>
              <a:t>Особливий спосіб візуалізації інформації та організації навчальної діяльності на певну тему. </a:t>
            </a:r>
            <a:endParaRPr lang="ru-RU" sz="1200" kern="1200" dirty="0" smtClean="0">
              <a:solidFill>
                <a:schemeClr val="tx1"/>
              </a:solidFill>
              <a:effectLst/>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7247772C-0BC5-4FEF-A5C4-5EC088366ADC}" type="slidenum">
              <a:rPr lang="uk-UA" smtClean="0"/>
              <a:t>7</a:t>
            </a:fld>
            <a:endParaRPr lang="uk-UA"/>
          </a:p>
        </p:txBody>
      </p:sp>
    </p:spTree>
    <p:extLst>
      <p:ext uri="{BB962C8B-B14F-4D97-AF65-F5344CB8AC3E}">
        <p14:creationId xmlns:p14="http://schemas.microsoft.com/office/powerpoint/2010/main" val="637919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0"/>
            <a:r>
              <a:rPr lang="uk-UA" sz="1200" b="1" kern="1200" dirty="0" smtClean="0">
                <a:solidFill>
                  <a:schemeClr val="tx1"/>
                </a:solidFill>
                <a:effectLst/>
                <a:latin typeface="+mn-lt"/>
                <a:ea typeface="+mn-ea"/>
                <a:cs typeface="+mn-cs"/>
              </a:rPr>
              <a:t>   Перевернуте навчання</a:t>
            </a:r>
            <a:r>
              <a:rPr lang="uk-UA" sz="1200" kern="1200" dirty="0" smtClean="0">
                <a:solidFill>
                  <a:schemeClr val="tx1"/>
                </a:solidFill>
                <a:effectLst/>
                <a:latin typeface="+mn-lt"/>
                <a:ea typeface="+mn-ea"/>
                <a:cs typeface="+mn-cs"/>
              </a:rPr>
              <a:t> - це метод навчання, при якому вся теоретична і лекційна програма вивчається вдома, а в класі з учителем детально розбираються завдання і вправи по темі.</a:t>
            </a:r>
            <a:endParaRPr lang="ru-RU" sz="1200" kern="1200" dirty="0" smtClean="0">
              <a:solidFill>
                <a:schemeClr val="tx1"/>
              </a:solidFill>
              <a:effectLst/>
              <a:latin typeface="+mn-lt"/>
              <a:ea typeface="+mn-ea"/>
              <a:cs typeface="+mn-cs"/>
            </a:endParaRPr>
          </a:p>
          <a:p>
            <a:pPr lvl="0"/>
            <a:r>
              <a:rPr lang="uk-UA" sz="1200" b="1" kern="1200" dirty="0" smtClean="0">
                <a:solidFill>
                  <a:schemeClr val="tx1"/>
                </a:solidFill>
                <a:effectLst/>
                <a:latin typeface="+mn-lt"/>
                <a:ea typeface="+mn-ea"/>
                <a:cs typeface="+mn-cs"/>
              </a:rPr>
              <a:t>   </a:t>
            </a:r>
            <a:r>
              <a:rPr lang="uk-UA" sz="1200" b="1" kern="1200" dirty="0" err="1" smtClean="0">
                <a:solidFill>
                  <a:schemeClr val="tx1"/>
                </a:solidFill>
                <a:effectLst/>
                <a:latin typeface="+mn-lt"/>
                <a:ea typeface="+mn-ea"/>
                <a:cs typeface="+mn-cs"/>
              </a:rPr>
              <a:t>Case</a:t>
            </a:r>
            <a:r>
              <a:rPr lang="uk-UA" sz="1200" b="1" kern="1200" dirty="0" smtClean="0">
                <a:solidFill>
                  <a:schemeClr val="tx1"/>
                </a:solidFill>
                <a:effectLst/>
                <a:latin typeface="+mn-lt"/>
                <a:ea typeface="+mn-ea"/>
                <a:cs typeface="+mn-cs"/>
              </a:rPr>
              <a:t> </a:t>
            </a:r>
            <a:r>
              <a:rPr lang="uk-UA" sz="1200" b="1" kern="1200" dirty="0" err="1" smtClean="0">
                <a:solidFill>
                  <a:schemeClr val="tx1"/>
                </a:solidFill>
                <a:effectLst/>
                <a:latin typeface="+mn-lt"/>
                <a:ea typeface="+mn-ea"/>
                <a:cs typeface="+mn-cs"/>
              </a:rPr>
              <a:t>Study</a:t>
            </a:r>
            <a:r>
              <a:rPr lang="uk-UA" sz="1200" kern="1200" dirty="0" smtClean="0">
                <a:solidFill>
                  <a:schemeClr val="tx1"/>
                </a:solidFill>
                <a:effectLst/>
                <a:latin typeface="+mn-lt"/>
                <a:ea typeface="+mn-ea"/>
                <a:cs typeface="+mn-cs"/>
              </a:rPr>
              <a:t>. Кейс-метод - Суть якого полягає у використанні конкретних випадків  для спільного аналізу, обговорення або вироблення рішень учнями.</a:t>
            </a:r>
            <a:endParaRPr lang="ru-RU" sz="1200" kern="1200" dirty="0" smtClean="0">
              <a:solidFill>
                <a:schemeClr val="tx1"/>
              </a:solidFill>
              <a:effectLst/>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7247772C-0BC5-4FEF-A5C4-5EC088366ADC}" type="slidenum">
              <a:rPr lang="uk-UA" smtClean="0"/>
              <a:t>8</a:t>
            </a:fld>
            <a:endParaRPr lang="uk-UA"/>
          </a:p>
        </p:txBody>
      </p:sp>
    </p:spTree>
    <p:extLst>
      <p:ext uri="{BB962C8B-B14F-4D97-AF65-F5344CB8AC3E}">
        <p14:creationId xmlns:p14="http://schemas.microsoft.com/office/powerpoint/2010/main" val="1383557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u="sng" kern="1200" dirty="0" smtClean="0">
                <a:solidFill>
                  <a:schemeClr val="tx1"/>
                </a:solidFill>
                <a:effectLst/>
                <a:latin typeface="+mn-lt"/>
                <a:ea typeface="+mn-ea"/>
                <a:cs typeface="+mn-cs"/>
              </a:rPr>
              <a:t>   Окремо можна виділити </a:t>
            </a:r>
            <a:r>
              <a:rPr lang="uk-UA" sz="1200" b="1" kern="1200" dirty="0" smtClean="0">
                <a:solidFill>
                  <a:schemeClr val="tx1"/>
                </a:solidFill>
                <a:effectLst/>
                <a:latin typeface="+mn-lt"/>
                <a:ea typeface="+mn-ea"/>
                <a:cs typeface="+mn-cs"/>
              </a:rPr>
              <a:t>   ігрові технології навчання</a:t>
            </a:r>
            <a:r>
              <a:rPr lang="uk-UA" sz="1200" kern="1200" dirty="0" smtClean="0">
                <a:solidFill>
                  <a:schemeClr val="tx1"/>
                </a:solidFill>
                <a:effectLst/>
                <a:latin typeface="+mn-lt"/>
                <a:ea typeface="+mn-ea"/>
                <a:cs typeface="+mn-cs"/>
              </a:rPr>
              <a:t> - або навчальні ігри. Це  створення такого освітнього середовища, учасники якого спостерігають за власним прогресом, змагаються один з одним, допомагають один одному і мотивують один одного.</a:t>
            </a:r>
            <a:endParaRPr lang="ru-RU" sz="1200" kern="1200" dirty="0" smtClean="0">
              <a:solidFill>
                <a:schemeClr val="tx1"/>
              </a:solidFill>
              <a:effectLst/>
              <a:latin typeface="+mn-lt"/>
              <a:ea typeface="+mn-ea"/>
              <a:cs typeface="+mn-cs"/>
            </a:endParaRPr>
          </a:p>
          <a:p>
            <a:pPr lvl="0"/>
            <a:r>
              <a:rPr lang="uk-UA" sz="1200" b="1" kern="1200" dirty="0" smtClean="0">
                <a:solidFill>
                  <a:schemeClr val="tx1"/>
                </a:solidFill>
                <a:effectLst/>
                <a:latin typeface="+mn-lt"/>
                <a:ea typeface="+mn-ea"/>
                <a:cs typeface="+mn-cs"/>
              </a:rPr>
              <a:t>   Одним з варіантів такої гри </a:t>
            </a:r>
            <a:r>
              <a:rPr lang="ru-RU" sz="1200" kern="1200" dirty="0" smtClean="0">
                <a:solidFill>
                  <a:schemeClr val="tx1"/>
                </a:solidFill>
                <a:effectLst/>
                <a:latin typeface="+mn-lt"/>
                <a:ea typeface="+mn-ea"/>
                <a:cs typeface="+mn-cs"/>
              </a:rPr>
              <a:t>–</a:t>
            </a:r>
            <a:r>
              <a:rPr lang="uk-UA" sz="1200" kern="1200" dirty="0" smtClean="0">
                <a:solidFill>
                  <a:schemeClr val="tx1"/>
                </a:solidFill>
                <a:effectLst/>
                <a:latin typeface="+mn-lt"/>
                <a:ea typeface="+mn-ea"/>
                <a:cs typeface="+mn-cs"/>
              </a:rPr>
              <a:t> є навчальний </a:t>
            </a:r>
            <a:r>
              <a:rPr lang="uk-UA" sz="1200" kern="1200" dirty="0" err="1" smtClean="0">
                <a:solidFill>
                  <a:schemeClr val="tx1"/>
                </a:solidFill>
                <a:effectLst/>
                <a:latin typeface="+mn-lt"/>
                <a:ea typeface="+mn-ea"/>
                <a:cs typeface="+mn-cs"/>
              </a:rPr>
              <a:t>квест</a:t>
            </a:r>
            <a:r>
              <a:rPr lang="uk-UA" sz="1200" kern="1200" dirty="0" smtClean="0">
                <a:solidFill>
                  <a:schemeClr val="tx1"/>
                </a:solidFill>
                <a:effectLst/>
                <a:latin typeface="+mn-lt"/>
                <a:ea typeface="+mn-ea"/>
                <a:cs typeface="+mn-cs"/>
              </a:rPr>
              <a:t>, розробка якого стала одним із завдань конкурсу «Учитель року» в номінації «Хімія»</a:t>
            </a:r>
            <a:endParaRPr lang="ru-RU" sz="1200" kern="1200" dirty="0" smtClean="0">
              <a:solidFill>
                <a:schemeClr val="tx1"/>
              </a:solidFill>
              <a:effectLst/>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7247772C-0BC5-4FEF-A5C4-5EC088366ADC}" type="slidenum">
              <a:rPr lang="uk-UA" smtClean="0"/>
              <a:t>9</a:t>
            </a:fld>
            <a:endParaRPr lang="uk-UA"/>
          </a:p>
        </p:txBody>
      </p:sp>
    </p:spTree>
    <p:extLst>
      <p:ext uri="{BB962C8B-B14F-4D97-AF65-F5344CB8AC3E}">
        <p14:creationId xmlns:p14="http://schemas.microsoft.com/office/powerpoint/2010/main" val="1478616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400800" y="6355080"/>
            <a:ext cx="2286000" cy="365760"/>
          </a:xfrm>
        </p:spPr>
        <p:txBody>
          <a:bodyPr/>
          <a:lstStyle>
            <a:lvl1pPr>
              <a:defRPr sz="1400"/>
            </a:lvl1pPr>
          </a:lstStyle>
          <a:p>
            <a:fld id="{5B106E36-FD25-4E2D-B0AA-010F637433A0}" type="datetimeFigureOut">
              <a:rPr lang="ru-RU" smtClean="0"/>
              <a:pPr/>
              <a:t>27.04.2020</a:t>
            </a:fld>
            <a:endParaRPr lang="ru-RU"/>
          </a:p>
        </p:txBody>
      </p:sp>
      <p:sp>
        <p:nvSpPr>
          <p:cNvPr id="17" name="Нижний колонтитул 16"/>
          <p:cNvSpPr>
            <a:spLocks noGrp="1"/>
          </p:cNvSpPr>
          <p:nvPr>
            <p:ph type="ftr" sz="quarter" idx="11"/>
          </p:nvPr>
        </p:nvSpPr>
        <p:spPr>
          <a:xfrm>
            <a:off x="2898648" y="6355080"/>
            <a:ext cx="3474720" cy="365760"/>
          </a:xfrm>
        </p:spPr>
        <p:txBody>
          <a:bodyPr/>
          <a:lstStyle/>
          <a:p>
            <a:endParaRPr lang="ru-RU"/>
          </a:p>
        </p:txBody>
      </p:sp>
      <p:sp>
        <p:nvSpPr>
          <p:cNvPr id="29" name="Номер слайда 28"/>
          <p:cNvSpPr>
            <a:spLocks noGrp="1"/>
          </p:cNvSpPr>
          <p:nvPr>
            <p:ph type="sldNum" sz="quarter" idx="12"/>
          </p:nvPr>
        </p:nvSpPr>
        <p:spPr>
          <a:xfrm>
            <a:off x="1216152" y="6355080"/>
            <a:ext cx="1219200" cy="365760"/>
          </a:xfrm>
        </p:spPr>
        <p:txBody>
          <a:bodyPr/>
          <a:lstStyle/>
          <a:p>
            <a:fld id="{725C68B6-61C2-468F-89AB-4B9F7531AA68}" type="slidenum">
              <a:rPr lang="ru-RU" smtClean="0"/>
              <a:pPr/>
              <a:t>‹#›</a:t>
            </a:fld>
            <a:endParaRPr lang="ru-RU"/>
          </a:p>
        </p:txBody>
      </p:sp>
      <p:sp>
        <p:nvSpPr>
          <p:cNvPr id="21" name="Прямоугольник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Прямоугольник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Прямоугольник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7" name="Прямая соединительная линия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Равнобедренный треугольник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400800" y="6355080"/>
            <a:ext cx="2286000" cy="365760"/>
          </a:xfrm>
        </p:spPr>
        <p:txBody>
          <a:bodyPr/>
          <a:lstStyle>
            <a:lvl1pPr>
              <a:defRPr sz="1400"/>
            </a:lvl1pPr>
          </a:lstStyle>
          <a:p>
            <a:fld id="{5B106E36-FD25-4E2D-B0AA-010F637433A0}" type="datetimeFigureOut">
              <a:rPr lang="ru-RU" smtClean="0">
                <a:solidFill>
                  <a:srgbClr val="424456"/>
                </a:solidFill>
              </a:rPr>
              <a:pPr/>
              <a:t>27.04.2020</a:t>
            </a:fld>
            <a:endParaRPr lang="ru-RU">
              <a:solidFill>
                <a:srgbClr val="424456"/>
              </a:solidFill>
            </a:endParaRPr>
          </a:p>
        </p:txBody>
      </p:sp>
      <p:sp>
        <p:nvSpPr>
          <p:cNvPr id="17" name="Нижний колонтитул 16"/>
          <p:cNvSpPr>
            <a:spLocks noGrp="1"/>
          </p:cNvSpPr>
          <p:nvPr>
            <p:ph type="ftr" sz="quarter" idx="11"/>
          </p:nvPr>
        </p:nvSpPr>
        <p:spPr>
          <a:xfrm>
            <a:off x="2898648" y="6355080"/>
            <a:ext cx="3474720" cy="365760"/>
          </a:xfrm>
        </p:spPr>
        <p:txBody>
          <a:bodyPr/>
          <a:lstStyle/>
          <a:p>
            <a:endParaRPr lang="ru-RU">
              <a:solidFill>
                <a:srgbClr val="424456"/>
              </a:solidFill>
            </a:endParaRPr>
          </a:p>
        </p:txBody>
      </p:sp>
      <p:sp>
        <p:nvSpPr>
          <p:cNvPr id="29" name="Номер слайда 28"/>
          <p:cNvSpPr>
            <a:spLocks noGrp="1"/>
          </p:cNvSpPr>
          <p:nvPr>
            <p:ph type="sldNum" sz="quarter" idx="12"/>
          </p:nvPr>
        </p:nvSpPr>
        <p:spPr>
          <a:xfrm>
            <a:off x="1216152" y="6355080"/>
            <a:ext cx="1219200" cy="365760"/>
          </a:xfrm>
        </p:spPr>
        <p:txBody>
          <a:bodyPr/>
          <a:lstStyle/>
          <a:p>
            <a:fld id="{725C68B6-61C2-468F-89AB-4B9F7531AA68}" type="slidenum">
              <a:rPr lang="ru-RU" smtClean="0">
                <a:solidFill>
                  <a:srgbClr val="424456"/>
                </a:solidFill>
              </a:rPr>
              <a:pPr/>
              <a:t>‹#›</a:t>
            </a:fld>
            <a:endParaRPr lang="ru-RU">
              <a:solidFill>
                <a:srgbClr val="424456"/>
              </a:solidFill>
            </a:endParaRPr>
          </a:p>
        </p:txBody>
      </p:sp>
      <p:sp>
        <p:nvSpPr>
          <p:cNvPr id="21" name="Прямоугольник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3" name="Прямоугольник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Прямоугольник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Прямоугольник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424456"/>
                </a:solidFill>
              </a:rPr>
              <a:pPr/>
              <a:t>27.04.2020</a:t>
            </a:fld>
            <a:endParaRPr lang="ru-RU">
              <a:solidFill>
                <a:srgbClr val="424456"/>
              </a:solidFill>
            </a:endParaRPr>
          </a:p>
        </p:txBody>
      </p:sp>
      <p:sp>
        <p:nvSpPr>
          <p:cNvPr id="5" name="Нижний колонтитул 4"/>
          <p:cNvSpPr>
            <a:spLocks noGrp="1"/>
          </p:cNvSpPr>
          <p:nvPr>
            <p:ph type="ftr" sz="quarter" idx="11"/>
          </p:nvPr>
        </p:nvSpPr>
        <p:spPr/>
        <p:txBody>
          <a:bodyPr/>
          <a:lstStyle/>
          <a:p>
            <a:endParaRPr lang="ru-RU">
              <a:solidFill>
                <a:srgbClr val="424456"/>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424456"/>
                </a:solidFill>
              </a:rPr>
              <a:pPr/>
              <a:t>‹#›</a:t>
            </a:fld>
            <a:endParaRPr lang="ru-RU">
              <a:solidFill>
                <a:srgbClr val="424456"/>
              </a:solidFill>
            </a:endParaRPr>
          </a:p>
        </p:txBody>
      </p:sp>
      <p:sp>
        <p:nvSpPr>
          <p:cNvPr id="8" name="Содержимое 7"/>
          <p:cNvSpPr>
            <a:spLocks noGrp="1"/>
          </p:cNvSpPr>
          <p:nvPr>
            <p:ph sz="quarter" idx="1"/>
          </p:nvPr>
        </p:nvSpPr>
        <p:spPr>
          <a:xfrm>
            <a:off x="457200" y="1219200"/>
            <a:ext cx="8229600"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6400800" y="6355080"/>
            <a:ext cx="2286000" cy="365760"/>
          </a:xfrm>
        </p:spPr>
        <p:txBody>
          <a:bodyPr/>
          <a:lstStyle/>
          <a:p>
            <a:fld id="{5B106E36-FD25-4E2D-B0AA-010F637433A0}" type="datetimeFigureOut">
              <a:rPr lang="ru-RU" smtClean="0">
                <a:solidFill>
                  <a:srgbClr val="424456"/>
                </a:solidFill>
              </a:rPr>
              <a:pPr/>
              <a:t>27.04.2020</a:t>
            </a:fld>
            <a:endParaRPr lang="ru-RU">
              <a:solidFill>
                <a:srgbClr val="424456"/>
              </a:solidFill>
            </a:endParaRPr>
          </a:p>
        </p:txBody>
      </p:sp>
      <p:sp>
        <p:nvSpPr>
          <p:cNvPr id="5" name="Нижний колонтитул 4"/>
          <p:cNvSpPr>
            <a:spLocks noGrp="1"/>
          </p:cNvSpPr>
          <p:nvPr>
            <p:ph type="ftr" sz="quarter" idx="11"/>
          </p:nvPr>
        </p:nvSpPr>
        <p:spPr>
          <a:xfrm>
            <a:off x="2898648" y="6355080"/>
            <a:ext cx="3474720" cy="365760"/>
          </a:xfrm>
        </p:spPr>
        <p:txBody>
          <a:bodyPr/>
          <a:lstStyle/>
          <a:p>
            <a:endParaRPr lang="ru-RU">
              <a:solidFill>
                <a:srgbClr val="424456"/>
              </a:solidFill>
            </a:endParaRPr>
          </a:p>
        </p:txBody>
      </p:sp>
      <p:sp>
        <p:nvSpPr>
          <p:cNvPr id="6" name="Номер слайда 5"/>
          <p:cNvSpPr>
            <a:spLocks noGrp="1"/>
          </p:cNvSpPr>
          <p:nvPr>
            <p:ph type="sldNum" sz="quarter" idx="12"/>
          </p:nvPr>
        </p:nvSpPr>
        <p:spPr>
          <a:xfrm>
            <a:off x="1069848" y="6355080"/>
            <a:ext cx="1520952" cy="365760"/>
          </a:xfrm>
        </p:spPr>
        <p:txBody>
          <a:bodyPr/>
          <a:lstStyle/>
          <a:p>
            <a:fld id="{725C68B6-61C2-468F-89AB-4B9F7531AA68}" type="slidenum">
              <a:rPr lang="ru-RU" smtClean="0">
                <a:solidFill>
                  <a:srgbClr val="424456"/>
                </a:solidFill>
              </a:rPr>
              <a:pPr/>
              <a:t>‹#›</a:t>
            </a:fld>
            <a:endParaRPr lang="ru-RU">
              <a:solidFill>
                <a:srgbClr val="424456"/>
              </a:solidFill>
            </a:endParaRPr>
          </a:p>
        </p:txBody>
      </p:sp>
      <p:sp>
        <p:nvSpPr>
          <p:cNvPr id="7" name="Прямоугольник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Прямоугольник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solidFill>
                  <a:srgbClr val="424456"/>
                </a:solidFill>
              </a:rPr>
              <a:pPr/>
              <a:t>27.04.2020</a:t>
            </a:fld>
            <a:endParaRPr lang="ru-RU">
              <a:solidFill>
                <a:srgbClr val="424456"/>
              </a:solidFill>
            </a:endParaRPr>
          </a:p>
        </p:txBody>
      </p:sp>
      <p:sp>
        <p:nvSpPr>
          <p:cNvPr id="6" name="Нижний колонтитул 5"/>
          <p:cNvSpPr>
            <a:spLocks noGrp="1"/>
          </p:cNvSpPr>
          <p:nvPr>
            <p:ph type="ftr" sz="quarter" idx="11"/>
          </p:nvPr>
        </p:nvSpPr>
        <p:spPr/>
        <p:txBody>
          <a:bodyPr/>
          <a:lstStyle/>
          <a:p>
            <a:endParaRPr lang="ru-RU">
              <a:solidFill>
                <a:srgbClr val="424456"/>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424456"/>
                </a:solidFill>
              </a:rPr>
              <a:pPr/>
              <a:t>‹#›</a:t>
            </a:fld>
            <a:endParaRPr lang="ru-RU">
              <a:solidFill>
                <a:srgbClr val="424456"/>
              </a:solidFill>
            </a:endParaRPr>
          </a:p>
        </p:txBody>
      </p:sp>
      <p:sp>
        <p:nvSpPr>
          <p:cNvPr id="9" name="Содержимое 8"/>
          <p:cNvSpPr>
            <a:spLocks noGrp="1"/>
          </p:cNvSpPr>
          <p:nvPr>
            <p:ph sz="quarter" idx="1"/>
          </p:nvPr>
        </p:nvSpPr>
        <p:spPr>
          <a:xfrm>
            <a:off x="457200" y="1219200"/>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632198" y="1216152"/>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solidFill>
                  <a:srgbClr val="424456"/>
                </a:solidFill>
              </a:rPr>
              <a:pPr/>
              <a:t>27.04.2020</a:t>
            </a:fld>
            <a:endParaRPr lang="ru-RU">
              <a:solidFill>
                <a:srgbClr val="424456"/>
              </a:solidFill>
            </a:endParaRPr>
          </a:p>
        </p:txBody>
      </p:sp>
      <p:sp>
        <p:nvSpPr>
          <p:cNvPr id="8" name="Нижний колонтитул 7"/>
          <p:cNvSpPr>
            <a:spLocks noGrp="1"/>
          </p:cNvSpPr>
          <p:nvPr>
            <p:ph type="ftr" sz="quarter" idx="11"/>
          </p:nvPr>
        </p:nvSpPr>
        <p:spPr/>
        <p:txBody>
          <a:bodyPr/>
          <a:lstStyle/>
          <a:p>
            <a:endParaRPr lang="ru-RU">
              <a:solidFill>
                <a:srgbClr val="424456"/>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srgbClr val="424456"/>
                </a:solidFill>
              </a:rPr>
              <a:pPr/>
              <a:t>‹#›</a:t>
            </a:fld>
            <a:endParaRPr lang="ru-RU">
              <a:solidFill>
                <a:srgbClr val="424456"/>
              </a:solidFill>
            </a:endParaRPr>
          </a:p>
        </p:txBody>
      </p:sp>
      <p:sp>
        <p:nvSpPr>
          <p:cNvPr id="11" name="Содержимое 10"/>
          <p:cNvSpPr>
            <a:spLocks noGrp="1"/>
          </p:cNvSpPr>
          <p:nvPr>
            <p:ph sz="quarter" idx="2"/>
          </p:nvPr>
        </p:nvSpPr>
        <p:spPr>
          <a:xfrm>
            <a:off x="457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648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solidFill>
                  <a:srgbClr val="424456"/>
                </a:solidFill>
              </a:rPr>
              <a:pPr/>
              <a:t>27.04.2020</a:t>
            </a:fld>
            <a:endParaRPr lang="ru-RU">
              <a:solidFill>
                <a:srgbClr val="424456"/>
              </a:solidFill>
            </a:endParaRPr>
          </a:p>
        </p:txBody>
      </p:sp>
      <p:sp>
        <p:nvSpPr>
          <p:cNvPr id="4" name="Нижний колонтитул 3"/>
          <p:cNvSpPr>
            <a:spLocks noGrp="1"/>
          </p:cNvSpPr>
          <p:nvPr>
            <p:ph type="ftr" sz="quarter" idx="11"/>
          </p:nvPr>
        </p:nvSpPr>
        <p:spPr/>
        <p:txBody>
          <a:bodyPr/>
          <a:lstStyle/>
          <a:p>
            <a:endParaRPr lang="ru-RU">
              <a:solidFill>
                <a:srgbClr val="424456"/>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srgbClr val="424456"/>
                </a:solidFill>
              </a:rPr>
              <a:pPr/>
              <a:t>‹#›</a:t>
            </a:fld>
            <a:endParaRPr lang="ru-RU">
              <a:solidFill>
                <a:srgbClr val="424456"/>
              </a:solidFill>
            </a:endParaRPr>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srgbClr val="424456"/>
                </a:solidFill>
              </a:rPr>
              <a:pPr/>
              <a:t>27.04.2020</a:t>
            </a:fld>
            <a:endParaRPr lang="ru-RU">
              <a:solidFill>
                <a:srgbClr val="424456"/>
              </a:solidFill>
            </a:endParaRPr>
          </a:p>
        </p:txBody>
      </p:sp>
      <p:sp>
        <p:nvSpPr>
          <p:cNvPr id="3" name="Нижний колонтитул 2"/>
          <p:cNvSpPr>
            <a:spLocks noGrp="1"/>
          </p:cNvSpPr>
          <p:nvPr>
            <p:ph type="ftr" sz="quarter" idx="11"/>
          </p:nvPr>
        </p:nvSpPr>
        <p:spPr/>
        <p:txBody>
          <a:bodyPr/>
          <a:lstStyle/>
          <a:p>
            <a:endParaRPr lang="ru-RU">
              <a:solidFill>
                <a:srgbClr val="424456"/>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srgbClr val="424456"/>
                </a:solidFill>
              </a:rPr>
              <a:pPr/>
              <a:t>‹#›</a:t>
            </a:fld>
            <a:endParaRPr lang="ru-RU">
              <a:solidFill>
                <a:srgbClr val="424456"/>
              </a:solidFill>
            </a:endParaRPr>
          </a:p>
        </p:txBody>
      </p:sp>
      <p:sp>
        <p:nvSpPr>
          <p:cNvPr id="5"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srgbClr val="424456"/>
                </a:solidFill>
              </a:rPr>
              <a:pPr/>
              <a:t>27.04.2020</a:t>
            </a:fld>
            <a:endParaRPr lang="ru-RU">
              <a:solidFill>
                <a:srgbClr val="424456"/>
              </a:solidFill>
            </a:endParaRPr>
          </a:p>
        </p:txBody>
      </p:sp>
      <p:sp>
        <p:nvSpPr>
          <p:cNvPr id="6" name="Нижний колонтитул 5"/>
          <p:cNvSpPr>
            <a:spLocks noGrp="1"/>
          </p:cNvSpPr>
          <p:nvPr>
            <p:ph type="ftr" sz="quarter" idx="11"/>
          </p:nvPr>
        </p:nvSpPr>
        <p:spPr/>
        <p:txBody>
          <a:bodyPr/>
          <a:lstStyle/>
          <a:p>
            <a:endParaRPr lang="ru-RU">
              <a:solidFill>
                <a:srgbClr val="424456"/>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424456"/>
                </a:solidFill>
              </a:rPr>
              <a:pPr/>
              <a:t>‹#›</a:t>
            </a:fld>
            <a:endParaRPr lang="ru-RU">
              <a:solidFill>
                <a:srgbClr val="424456"/>
              </a:solidFill>
            </a:endParaRPr>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Прямая соединительная линия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Содержимое 11"/>
          <p:cNvSpPr>
            <a:spLocks noGrp="1"/>
          </p:cNvSpPr>
          <p:nvPr>
            <p:ph sz="quarter" idx="1"/>
          </p:nvPr>
        </p:nvSpPr>
        <p:spPr>
          <a:xfrm>
            <a:off x="304800" y="304800"/>
            <a:ext cx="57150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457200" y="1219200"/>
            <a:ext cx="8229600"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srgbClr val="424456"/>
                </a:solidFill>
              </a:rPr>
              <a:pPr/>
              <a:t>27.04.2020</a:t>
            </a:fld>
            <a:endParaRPr lang="ru-RU">
              <a:solidFill>
                <a:srgbClr val="424456"/>
              </a:solidFill>
            </a:endParaRPr>
          </a:p>
        </p:txBody>
      </p:sp>
      <p:sp>
        <p:nvSpPr>
          <p:cNvPr id="6" name="Нижний колонтитул 5"/>
          <p:cNvSpPr>
            <a:spLocks noGrp="1"/>
          </p:cNvSpPr>
          <p:nvPr>
            <p:ph type="ftr" sz="quarter" idx="11"/>
          </p:nvPr>
        </p:nvSpPr>
        <p:spPr/>
        <p:txBody>
          <a:bodyPr/>
          <a:lstStyle/>
          <a:p>
            <a:endParaRPr lang="ru-RU">
              <a:solidFill>
                <a:srgbClr val="424456"/>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424456"/>
                </a:solidFill>
              </a:rPr>
              <a:pPr/>
              <a:t>‹#›</a:t>
            </a:fld>
            <a:endParaRPr lang="ru-RU">
              <a:solidFill>
                <a:srgbClr val="424456"/>
              </a:solidFill>
            </a:endParaRPr>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Прямоугольник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424456"/>
                </a:solidFill>
              </a:rPr>
              <a:pPr/>
              <a:t>27.04.2020</a:t>
            </a:fld>
            <a:endParaRPr lang="ru-RU">
              <a:solidFill>
                <a:srgbClr val="424456"/>
              </a:solidFill>
            </a:endParaRPr>
          </a:p>
        </p:txBody>
      </p:sp>
      <p:sp>
        <p:nvSpPr>
          <p:cNvPr id="5" name="Нижний колонтитул 4"/>
          <p:cNvSpPr>
            <a:spLocks noGrp="1"/>
          </p:cNvSpPr>
          <p:nvPr>
            <p:ph type="ftr" sz="quarter" idx="11"/>
          </p:nvPr>
        </p:nvSpPr>
        <p:spPr/>
        <p:txBody>
          <a:bodyPr/>
          <a:lstStyle/>
          <a:p>
            <a:endParaRPr lang="ru-RU">
              <a:solidFill>
                <a:srgbClr val="424456"/>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424456"/>
                </a:solidFill>
              </a:rPr>
              <a:pPr/>
              <a:t>‹#›</a:t>
            </a:fld>
            <a:endParaRPr lang="ru-RU">
              <a:solidFill>
                <a:srgbClr val="424456"/>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424456"/>
                </a:solidFill>
              </a:rPr>
              <a:pPr/>
              <a:t>27.04.2020</a:t>
            </a:fld>
            <a:endParaRPr lang="ru-RU">
              <a:solidFill>
                <a:srgbClr val="424456"/>
              </a:solidFill>
            </a:endParaRPr>
          </a:p>
        </p:txBody>
      </p:sp>
      <p:sp>
        <p:nvSpPr>
          <p:cNvPr id="5" name="Нижний колонтитул 4"/>
          <p:cNvSpPr>
            <a:spLocks noGrp="1"/>
          </p:cNvSpPr>
          <p:nvPr>
            <p:ph type="ftr" sz="quarter" idx="11"/>
          </p:nvPr>
        </p:nvSpPr>
        <p:spPr/>
        <p:txBody>
          <a:bodyPr/>
          <a:lstStyle/>
          <a:p>
            <a:endParaRPr lang="ru-RU">
              <a:solidFill>
                <a:srgbClr val="424456"/>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424456"/>
                </a:solidFill>
              </a:rPr>
              <a:pPr/>
              <a:t>‹#›</a:t>
            </a:fld>
            <a:endParaRPr lang="ru-RU">
              <a:solidFill>
                <a:srgbClr val="424456"/>
              </a:solidFill>
            </a:endParaRPr>
          </a:p>
        </p:txBody>
      </p:sp>
      <p:sp>
        <p:nvSpPr>
          <p:cNvPr id="7" name="Прямая соединительная линия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Равнобедренный треугольник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Прямая соединительная линия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6400800" y="6355080"/>
            <a:ext cx="2286000" cy="365760"/>
          </a:xfrm>
        </p:spPr>
        <p:txBody>
          <a:bodyPr/>
          <a:lstStyle/>
          <a:p>
            <a:fld id="{5B106E36-FD25-4E2D-B0AA-010F637433A0}" type="datetimeFigureOut">
              <a:rPr lang="ru-RU" smtClean="0"/>
              <a:pPr/>
              <a:t>27.04.2020</a:t>
            </a:fld>
            <a:endParaRPr lang="ru-RU"/>
          </a:p>
        </p:txBody>
      </p:sp>
      <p:sp>
        <p:nvSpPr>
          <p:cNvPr id="5" name="Нижний колонтитул 4"/>
          <p:cNvSpPr>
            <a:spLocks noGrp="1"/>
          </p:cNvSpPr>
          <p:nvPr>
            <p:ph type="ftr" sz="quarter" idx="11"/>
          </p:nvPr>
        </p:nvSpPr>
        <p:spPr>
          <a:xfrm>
            <a:off x="2898648" y="6355080"/>
            <a:ext cx="3474720" cy="365760"/>
          </a:xfrm>
        </p:spPr>
        <p:txBody>
          <a:bodyPr/>
          <a:lstStyle/>
          <a:p>
            <a:endParaRPr lang="ru-RU"/>
          </a:p>
        </p:txBody>
      </p:sp>
      <p:sp>
        <p:nvSpPr>
          <p:cNvPr id="6" name="Номер слайда 5"/>
          <p:cNvSpPr>
            <a:spLocks noGrp="1"/>
          </p:cNvSpPr>
          <p:nvPr>
            <p:ph type="sldNum" sz="quarter" idx="12"/>
          </p:nvPr>
        </p:nvSpPr>
        <p:spPr>
          <a:xfrm>
            <a:off x="1069848" y="6355080"/>
            <a:ext cx="1520952" cy="365760"/>
          </a:xfrm>
        </p:spPr>
        <p:txBody>
          <a:bodyPr/>
          <a:lstStyle/>
          <a:p>
            <a:fld id="{725C68B6-61C2-468F-89AB-4B9F7531AA68}" type="slidenum">
              <a:rPr lang="ru-RU" smtClean="0"/>
              <a:pPr/>
              <a:t>‹#›</a:t>
            </a:fld>
            <a:endParaRPr lang="ru-RU"/>
          </a:p>
        </p:txBody>
      </p:sp>
      <p:sp>
        <p:nvSpPr>
          <p:cNvPr id="7" name="Прямоугольник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27.04.2020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219200"/>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632198" y="1216152"/>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27.04.2020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648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27.04.2020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27.04.2020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
        <p:nvSpPr>
          <p:cNvPr id="5"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ая соединительная линия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Содержимое 11"/>
          <p:cNvSpPr>
            <a:spLocks noGrp="1"/>
          </p:cNvSpPr>
          <p:nvPr>
            <p:ph sz="quarter" idx="1"/>
          </p:nvPr>
        </p:nvSpPr>
        <p:spPr>
          <a:xfrm>
            <a:off x="304800" y="304800"/>
            <a:ext cx="57150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84000"/>
                <a:lumOff val="16000"/>
              </a:schemeClr>
            </a:gs>
            <a:gs pos="44000">
              <a:schemeClr val="bg1">
                <a:shade val="80000"/>
                <a:satMod val="230000"/>
                <a:lumMod val="78000"/>
                <a:lumOff val="22000"/>
                <a:alpha val="35000"/>
              </a:schemeClr>
            </a:gs>
            <a:gs pos="100000">
              <a:schemeClr val="bg1">
                <a:tint val="97000"/>
                <a:satMod val="220000"/>
              </a:schemeClr>
            </a:gs>
          </a:gsLst>
          <a:lin ang="16200000" scaled="1"/>
          <a:tileRect/>
        </a:gra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152400"/>
            <a:ext cx="8229600" cy="990600"/>
          </a:xfrm>
          <a:prstGeom prst="rect">
            <a:avLst/>
          </a:prstGeom>
        </p:spPr>
        <p:txBody>
          <a:bodyPr vert="horz"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B106E36-FD25-4E2D-B0AA-010F637433A0}" type="datetimeFigureOut">
              <a:rPr lang="ru-RU" smtClean="0"/>
              <a:pPr/>
              <a:t>27.04.2020</a:t>
            </a:fld>
            <a:endParaRPr lang="ru-RU"/>
          </a:p>
        </p:txBody>
      </p:sp>
      <p:sp>
        <p:nvSpPr>
          <p:cNvPr id="3" name="Нижний колонтитул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725C68B6-61C2-468F-89AB-4B9F7531AA68}" type="slidenum">
              <a:rPr lang="ru-RU" smtClean="0"/>
              <a:pPr/>
              <a:t>‹#›</a:t>
            </a:fld>
            <a:endParaRPr lang="ru-RU"/>
          </a:p>
        </p:txBody>
      </p:sp>
      <p:sp>
        <p:nvSpPr>
          <p:cNvPr id="28" name="Прямая соединительная линия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Прямая соединительная линия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Равнобедренный треугольник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84000"/>
                <a:lumOff val="16000"/>
              </a:schemeClr>
            </a:gs>
            <a:gs pos="44000">
              <a:schemeClr val="bg1">
                <a:shade val="80000"/>
                <a:satMod val="230000"/>
                <a:lumMod val="78000"/>
                <a:lumOff val="22000"/>
                <a:alpha val="35000"/>
              </a:schemeClr>
            </a:gs>
            <a:gs pos="100000">
              <a:schemeClr val="bg1">
                <a:tint val="97000"/>
                <a:satMod val="220000"/>
              </a:schemeClr>
            </a:gs>
          </a:gsLst>
          <a:lin ang="16200000" scaled="1"/>
          <a:tileRect/>
        </a:gra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152400"/>
            <a:ext cx="8229600" cy="990600"/>
          </a:xfrm>
          <a:prstGeom prst="rect">
            <a:avLst/>
          </a:prstGeom>
        </p:spPr>
        <p:txBody>
          <a:bodyPr vert="horz"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B106E36-FD25-4E2D-B0AA-010F637433A0}" type="datetimeFigureOut">
              <a:rPr lang="ru-RU" smtClean="0">
                <a:solidFill>
                  <a:srgbClr val="424456"/>
                </a:solidFill>
              </a:rPr>
              <a:pPr/>
              <a:t>27.04.2020</a:t>
            </a:fld>
            <a:endParaRPr lang="ru-RU">
              <a:solidFill>
                <a:srgbClr val="424456"/>
              </a:solidFill>
            </a:endParaRPr>
          </a:p>
        </p:txBody>
      </p:sp>
      <p:sp>
        <p:nvSpPr>
          <p:cNvPr id="3" name="Нижний колонтитул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ru-RU">
              <a:solidFill>
                <a:srgbClr val="424456"/>
              </a:solidFill>
            </a:endParaRPr>
          </a:p>
        </p:txBody>
      </p:sp>
      <p:sp>
        <p:nvSpPr>
          <p:cNvPr id="23" name="Номер слайда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725C68B6-61C2-468F-89AB-4B9F7531AA68}" type="slidenum">
              <a:rPr lang="ru-RU" smtClean="0">
                <a:solidFill>
                  <a:srgbClr val="424456"/>
                </a:solidFill>
              </a:rPr>
              <a:pPr/>
              <a:t>‹#›</a:t>
            </a:fld>
            <a:endParaRPr lang="ru-RU">
              <a:solidFill>
                <a:srgbClr val="424456"/>
              </a:solidFill>
            </a:endParaRPr>
          </a:p>
        </p:txBody>
      </p:sp>
      <p:sp>
        <p:nvSpPr>
          <p:cNvPr id="28" name="Прямая соединительная линия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Прямая соединительная линия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Равнобедренный треугольник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getkahoot.com/" TargetMode="External"/><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flippity.net/" TargetMode="External"/><Relationship Id="rId11" Type="http://schemas.openxmlformats.org/officeDocument/2006/relationships/hyperlink" Target="https://www.mentimeter.com/" TargetMode="External"/><Relationship Id="rId5" Type="http://schemas.openxmlformats.org/officeDocument/2006/relationships/hyperlink" Target="http://www.triventy.com/" TargetMode="External"/><Relationship Id="rId10" Type="http://schemas.openxmlformats.org/officeDocument/2006/relationships/hyperlink" Target="https://get.plickers.com/" TargetMode="External"/><Relationship Id="rId4" Type="http://schemas.openxmlformats.org/officeDocument/2006/relationships/hyperlink" Target="https://quizizz.com/" TargetMode="External"/><Relationship Id="rId9" Type="http://schemas.openxmlformats.org/officeDocument/2006/relationships/hyperlink" Target="https://flippity.net/"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www.easel.ly/" TargetMode="External"/><Relationship Id="rId7" Type="http://schemas.openxmlformats.org/officeDocument/2006/relationships/hyperlink" Target="https://edpuzzle.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screencast-o-matic.com/" TargetMode="External"/><Relationship Id="rId11" Type="http://schemas.microsoft.com/office/2007/relationships/hdphoto" Target="../media/hdphoto4.wdp"/><Relationship Id="rId5" Type="http://schemas.openxmlformats.org/officeDocument/2006/relationships/hyperlink" Target="https://www.canva.com/" TargetMode="External"/><Relationship Id="rId10" Type="http://schemas.openxmlformats.org/officeDocument/2006/relationships/image" Target="../media/image21.png"/><Relationship Id="rId4" Type="http://schemas.openxmlformats.org/officeDocument/2006/relationships/hyperlink" Target="https://infogr.am/" TargetMode="External"/><Relationship Id="rId9" Type="http://schemas.microsoft.com/office/2007/relationships/hdphoto" Target="../media/hdphoto3.wdp"/></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www.xmind.net/" TargetMode="External"/><Relationship Id="rId7" Type="http://schemas.openxmlformats.org/officeDocument/2006/relationships/hyperlink" Target="https://padlet.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tricider.com/" TargetMode="External"/><Relationship Id="rId5" Type="http://schemas.openxmlformats.org/officeDocument/2006/relationships/hyperlink" Target="http://popplet.com/" TargetMode="External"/><Relationship Id="rId10" Type="http://schemas.openxmlformats.org/officeDocument/2006/relationships/image" Target="../media/image23.png"/><Relationship Id="rId4" Type="http://schemas.openxmlformats.org/officeDocument/2006/relationships/hyperlink" Target="https://bubbl.us/" TargetMode="External"/><Relationship Id="rId9" Type="http://schemas.microsoft.com/office/2007/relationships/hdphoto" Target="../media/hdphoto5.wdp"/></Relationships>
</file>

<file path=ppt/slides/_rels/slide14.xml.rels><?xml version="1.0" encoding="UTF-8" standalone="yes"?>
<Relationships xmlns="http://schemas.openxmlformats.org/package/2006/relationships"><Relationship Id="rId3" Type="http://schemas.openxmlformats.org/officeDocument/2006/relationships/hyperlink" Target="https://www.jibjab.com/" TargetMode="External"/><Relationship Id="rId7" Type="http://schemas.microsoft.com/office/2007/relationships/hdphoto" Target="../media/hdphoto6.wdp"/><Relationship Id="rId2" Type="http://schemas.openxmlformats.org/officeDocument/2006/relationships/hyperlink" Target="https://toontastic.withgoogle.com/" TargetMode="Externa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s://www.storyjumper.com/" TargetMode="External"/><Relationship Id="rId4" Type="http://schemas.openxmlformats.org/officeDocument/2006/relationships/hyperlink" Target="https://www.ourboox.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7624" y="3573016"/>
            <a:ext cx="6961584" cy="1368152"/>
          </a:xfrm>
        </p:spPr>
        <p:txBody>
          <a:bodyPr>
            <a:noAutofit/>
          </a:bodyPr>
          <a:lstStyle/>
          <a:p>
            <a:pPr algn="ctr"/>
            <a:r>
              <a:rPr lang="uk-UA" sz="2800" b="1" dirty="0">
                <a:solidFill>
                  <a:srgbClr val="002060"/>
                </a:solidFill>
              </a:rPr>
              <a:t>Сучасні ефективні педагогічні технології для виявлення та розвитку </a:t>
            </a:r>
            <a:r>
              <a:rPr lang="uk-UA" sz="2800" b="1" dirty="0" smtClean="0">
                <a:solidFill>
                  <a:srgbClr val="002060"/>
                </a:solidFill>
              </a:rPr>
              <a:t>обдарованості</a:t>
            </a:r>
            <a:endParaRPr lang="ru-RU" sz="2800" b="1" dirty="0">
              <a:solidFill>
                <a:srgbClr val="002060"/>
              </a:solidFill>
            </a:endParaRPr>
          </a:p>
        </p:txBody>
      </p:sp>
      <p:sp>
        <p:nvSpPr>
          <p:cNvPr id="3" name="Подзаголовок 2"/>
          <p:cNvSpPr>
            <a:spLocks noGrp="1"/>
          </p:cNvSpPr>
          <p:nvPr>
            <p:ph type="subTitle" idx="1"/>
          </p:nvPr>
        </p:nvSpPr>
        <p:spPr/>
        <p:txBody>
          <a:bodyPr/>
          <a:lstStyle/>
          <a:p>
            <a:r>
              <a:rPr lang="uk-UA" dirty="0" err="1" smtClean="0"/>
              <a:t>Гостиннікова</a:t>
            </a:r>
            <a:r>
              <a:rPr lang="uk-UA" dirty="0" smtClean="0"/>
              <a:t> О.М.</a:t>
            </a:r>
            <a:endParaRPr lang="ru-RU"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0649"/>
            <a:ext cx="3024336" cy="2521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52400"/>
            <a:ext cx="8568952" cy="990600"/>
          </a:xfrm>
        </p:spPr>
        <p:txBody>
          <a:bodyPr>
            <a:normAutofit fontScale="90000"/>
          </a:bodyPr>
          <a:lstStyle/>
          <a:p>
            <a:pPr algn="ctr"/>
            <a:r>
              <a:rPr lang="uk-UA" b="1" dirty="0">
                <a:solidFill>
                  <a:srgbClr val="002060"/>
                </a:solidFill>
              </a:rPr>
              <a:t>Інноваційні </a:t>
            </a:r>
            <a:r>
              <a:rPr lang="uk-UA" b="1" dirty="0" smtClean="0">
                <a:solidFill>
                  <a:srgbClr val="002060"/>
                </a:solidFill>
              </a:rPr>
              <a:t>технології </a:t>
            </a:r>
            <a:br>
              <a:rPr lang="uk-UA" b="1" dirty="0" smtClean="0">
                <a:solidFill>
                  <a:srgbClr val="002060"/>
                </a:solidFill>
              </a:rPr>
            </a:br>
            <a:r>
              <a:rPr lang="uk-UA" b="1" dirty="0" smtClean="0">
                <a:solidFill>
                  <a:srgbClr val="002060"/>
                </a:solidFill>
              </a:rPr>
              <a:t>для навчання </a:t>
            </a:r>
            <a:r>
              <a:rPr lang="uk-UA" b="1" dirty="0">
                <a:solidFill>
                  <a:srgbClr val="002060"/>
                </a:solidFill>
              </a:rPr>
              <a:t>та розвитку обдарованих </a:t>
            </a:r>
            <a:r>
              <a:rPr lang="uk-UA" b="1" dirty="0" smtClean="0">
                <a:solidFill>
                  <a:srgbClr val="002060"/>
                </a:solidFill>
              </a:rPr>
              <a:t>дітей</a:t>
            </a:r>
            <a:endParaRPr lang="ru-RU" dirty="0"/>
          </a:p>
        </p:txBody>
      </p:sp>
      <p:sp>
        <p:nvSpPr>
          <p:cNvPr id="3" name="Объект 2"/>
          <p:cNvSpPr>
            <a:spLocks noGrp="1"/>
          </p:cNvSpPr>
          <p:nvPr>
            <p:ph sz="quarter" idx="1"/>
          </p:nvPr>
        </p:nvSpPr>
        <p:spPr>
          <a:xfrm>
            <a:off x="395536" y="1268760"/>
            <a:ext cx="8280920" cy="4937760"/>
          </a:xfrm>
        </p:spPr>
        <p:txBody>
          <a:bodyPr>
            <a:normAutofit/>
          </a:bodyPr>
          <a:lstStyle/>
          <a:p>
            <a:r>
              <a:rPr lang="uk-UA" sz="2800" b="1" dirty="0"/>
              <a:t>Інформаційно-комунікаційні технології (ІКТ) </a:t>
            </a:r>
            <a:endParaRPr lang="uk-UA" sz="2800" b="1" dirty="0" smtClean="0"/>
          </a:p>
          <a:p>
            <a:r>
              <a:rPr lang="uk-UA" sz="2000" b="1" dirty="0" smtClean="0"/>
              <a:t>E-</a:t>
            </a:r>
            <a:r>
              <a:rPr lang="uk-UA" sz="2000" b="1" dirty="0" err="1" smtClean="0"/>
              <a:t>learning</a:t>
            </a:r>
            <a:r>
              <a:rPr lang="uk-UA" sz="2000" b="1" dirty="0" smtClean="0"/>
              <a:t> </a:t>
            </a:r>
            <a:r>
              <a:rPr lang="uk-UA" sz="2000" b="1" dirty="0"/>
              <a:t>(цифрова освіта).</a:t>
            </a:r>
            <a:r>
              <a:rPr lang="uk-UA" sz="2000" dirty="0"/>
              <a:t> Електронне навчання </a:t>
            </a:r>
            <a:r>
              <a:rPr lang="uk-UA" sz="2000" dirty="0" smtClean="0"/>
              <a:t>-  </a:t>
            </a:r>
            <a:r>
              <a:rPr lang="uk-UA" sz="2000" dirty="0"/>
              <a:t>система навчання за допомогою інформаційних та електронних технологій</a:t>
            </a:r>
            <a:r>
              <a:rPr lang="uk-UA" sz="2000" dirty="0" smtClean="0"/>
              <a:t>.</a:t>
            </a:r>
          </a:p>
          <a:p>
            <a:pPr lvl="0"/>
            <a:r>
              <a:rPr lang="uk-UA" sz="2000" b="1" dirty="0" err="1"/>
              <a:t>Онлайн-навчання</a:t>
            </a:r>
            <a:r>
              <a:rPr lang="uk-UA" sz="2000" dirty="0"/>
              <a:t> - це метод отримання нових знань за допомогою Інтернету в режимі реального </a:t>
            </a:r>
            <a:r>
              <a:rPr lang="uk-UA" sz="2000" dirty="0" smtClean="0"/>
              <a:t>часу.</a:t>
            </a:r>
          </a:p>
          <a:p>
            <a:pPr lvl="0"/>
            <a:r>
              <a:rPr lang="uk-UA" sz="2000" b="1" dirty="0"/>
              <a:t>Дистанційне навчання</a:t>
            </a:r>
            <a:r>
              <a:rPr lang="uk-UA" sz="2000" dirty="0"/>
              <a:t> (ДН) </a:t>
            </a:r>
            <a:r>
              <a:rPr lang="uk-UA" sz="2000" dirty="0" smtClean="0"/>
              <a:t>— форма </a:t>
            </a:r>
            <a:r>
              <a:rPr lang="uk-UA" sz="2000" dirty="0"/>
              <a:t>навчання з використанням комп’ютерних і </a:t>
            </a:r>
            <a:r>
              <a:rPr lang="uk-UA" sz="2000" dirty="0" err="1"/>
              <a:t>телекомунiкацiйних</a:t>
            </a:r>
            <a:r>
              <a:rPr lang="uk-UA" sz="2000" dirty="0"/>
              <a:t> </a:t>
            </a:r>
            <a:r>
              <a:rPr lang="uk-UA" sz="2000" dirty="0" err="1"/>
              <a:t>технологiй</a:t>
            </a:r>
            <a:r>
              <a:rPr lang="uk-UA" sz="2000" dirty="0"/>
              <a:t>, </a:t>
            </a:r>
            <a:r>
              <a:rPr lang="uk-UA" sz="2000" dirty="0" err="1"/>
              <a:t>якi</a:t>
            </a:r>
            <a:r>
              <a:rPr lang="uk-UA" sz="2000" dirty="0"/>
              <a:t> забезпечують </a:t>
            </a:r>
            <a:r>
              <a:rPr lang="uk-UA" sz="2000" dirty="0" err="1"/>
              <a:t>iнтерактивну</a:t>
            </a:r>
            <a:r>
              <a:rPr lang="uk-UA" sz="2000" dirty="0"/>
              <a:t> </a:t>
            </a:r>
            <a:r>
              <a:rPr lang="uk-UA" sz="2000" dirty="0" err="1"/>
              <a:t>взаємодiю</a:t>
            </a:r>
            <a:r>
              <a:rPr lang="uk-UA" sz="2000" dirty="0"/>
              <a:t> </a:t>
            </a:r>
            <a:r>
              <a:rPr lang="uk-UA" sz="2000" dirty="0" err="1" smtClean="0"/>
              <a:t>викладачiв</a:t>
            </a:r>
            <a:r>
              <a:rPr lang="uk-UA" sz="2000" dirty="0" smtClean="0"/>
              <a:t> </a:t>
            </a:r>
            <a:r>
              <a:rPr lang="uk-UA" sz="2000" dirty="0"/>
              <a:t>та </a:t>
            </a:r>
            <a:r>
              <a:rPr lang="uk-UA" sz="2000" dirty="0" smtClean="0"/>
              <a:t>учнів.</a:t>
            </a:r>
          </a:p>
          <a:p>
            <a:r>
              <a:rPr lang="uk-UA" sz="2000" b="1" dirty="0"/>
              <a:t>Мобільне навчання</a:t>
            </a:r>
            <a:r>
              <a:rPr lang="uk-UA" sz="2000" dirty="0"/>
              <a:t> (</a:t>
            </a:r>
            <a:r>
              <a:rPr lang="uk-UA" sz="2000" dirty="0" err="1"/>
              <a:t>Bring</a:t>
            </a:r>
            <a:r>
              <a:rPr lang="uk-UA" sz="2000" dirty="0"/>
              <a:t> </a:t>
            </a:r>
            <a:r>
              <a:rPr lang="uk-UA" sz="2000" dirty="0" err="1"/>
              <a:t>your</a:t>
            </a:r>
            <a:r>
              <a:rPr lang="uk-UA" sz="2000" dirty="0"/>
              <a:t> </a:t>
            </a:r>
            <a:r>
              <a:rPr lang="uk-UA" sz="2000" dirty="0" err="1"/>
              <a:t>own</a:t>
            </a:r>
            <a:r>
              <a:rPr lang="uk-UA" sz="2000" dirty="0"/>
              <a:t> </a:t>
            </a:r>
            <a:r>
              <a:rPr lang="uk-UA" sz="2000" dirty="0" err="1"/>
              <a:t>devices</a:t>
            </a:r>
            <a:r>
              <a:rPr lang="uk-UA" sz="2000" dirty="0"/>
              <a:t> ) BYOD - це метод навчання, при якому на заняттях активно використовуються </a:t>
            </a:r>
            <a:r>
              <a:rPr lang="uk-UA" sz="2000" dirty="0" err="1"/>
              <a:t>смартфони</a:t>
            </a:r>
            <a:r>
              <a:rPr lang="uk-UA" sz="2000" dirty="0"/>
              <a:t>, ноутбуки, планшети</a:t>
            </a:r>
            <a:r>
              <a:rPr lang="uk-UA" sz="2000" dirty="0" smtClean="0"/>
              <a:t>.</a:t>
            </a:r>
            <a:endParaRPr lang="ru-RU" sz="2000" dirty="0"/>
          </a:p>
        </p:txBody>
      </p:sp>
      <p:pic>
        <p:nvPicPr>
          <p:cNvPr id="5" name="Picture 2" descr="D:\Гостинникова Е.Н\семинари\семиар 25.02.2020\СОТ\-4-638.jpg"/>
          <p:cNvPicPr>
            <a:picLocks noChangeAspect="1" noChangeArrowheads="1"/>
          </p:cNvPicPr>
          <p:nvPr/>
        </p:nvPicPr>
        <p:blipFill rotWithShape="1">
          <a:blip r:embed="rId3">
            <a:extLst>
              <a:ext uri="{28A0092B-C50C-407E-A947-70E740481C1C}">
                <a14:useLocalDpi xmlns:a14="http://schemas.microsoft.com/office/drawing/2010/main" val="0"/>
              </a:ext>
            </a:extLst>
          </a:blip>
          <a:srcRect l="46359" t="46283" r="7286" b="12664"/>
          <a:stretch/>
        </p:blipFill>
        <p:spPr bwMode="auto">
          <a:xfrm>
            <a:off x="251520" y="5133442"/>
            <a:ext cx="2272700" cy="15111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Гостинникова Е.Н\семинари\семиар 25.02.2020\СОТ\-6-638.jpg"/>
          <p:cNvPicPr>
            <a:picLocks noChangeAspect="1" noChangeArrowheads="1"/>
          </p:cNvPicPr>
          <p:nvPr/>
        </p:nvPicPr>
        <p:blipFill rotWithShape="1">
          <a:blip r:embed="rId4">
            <a:extLst>
              <a:ext uri="{28A0092B-C50C-407E-A947-70E740481C1C}">
                <a14:useLocalDpi xmlns:a14="http://schemas.microsoft.com/office/drawing/2010/main" val="0"/>
              </a:ext>
            </a:extLst>
          </a:blip>
          <a:srcRect l="56797" t="57920" r="4373" b="6845"/>
          <a:stretch/>
        </p:blipFill>
        <p:spPr bwMode="auto">
          <a:xfrm>
            <a:off x="6732240" y="5152677"/>
            <a:ext cx="2168338" cy="14771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Гостинникова Е.Н\семинари\семиар 25.02.2020\СОТ\-25-638.jpg"/>
          <p:cNvPicPr>
            <a:picLocks noChangeAspect="1" noChangeArrowheads="1"/>
          </p:cNvPicPr>
          <p:nvPr/>
        </p:nvPicPr>
        <p:blipFill rotWithShape="1">
          <a:blip r:embed="rId5">
            <a:extLst>
              <a:ext uri="{28A0092B-C50C-407E-A947-70E740481C1C}">
                <a14:useLocalDpi xmlns:a14="http://schemas.microsoft.com/office/drawing/2010/main" val="0"/>
              </a:ext>
            </a:extLst>
          </a:blip>
          <a:srcRect l="59951" t="45136" r="3645" b="12841"/>
          <a:stretch/>
        </p:blipFill>
        <p:spPr bwMode="auto">
          <a:xfrm>
            <a:off x="3779912" y="5122899"/>
            <a:ext cx="1784379" cy="1546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655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810344"/>
          </a:xfrm>
        </p:spPr>
        <p:txBody>
          <a:bodyPr>
            <a:normAutofit/>
          </a:bodyPr>
          <a:lstStyle/>
          <a:p>
            <a:pPr algn="ctr"/>
            <a:r>
              <a:rPr lang="uk-UA" b="1" dirty="0">
                <a:solidFill>
                  <a:srgbClr val="C00000"/>
                </a:solidFill>
              </a:rPr>
              <a:t>Он-лайн сервіси для роботи </a:t>
            </a:r>
            <a:r>
              <a:rPr lang="uk-UA" b="1" dirty="0" smtClean="0">
                <a:solidFill>
                  <a:srgbClr val="C00000"/>
                </a:solidFill>
              </a:rPr>
              <a:t>учителя</a:t>
            </a:r>
            <a:endParaRPr lang="ru-RU" dirty="0">
              <a:solidFill>
                <a:srgbClr val="C00000"/>
              </a:solidFill>
            </a:endParaRPr>
          </a:p>
        </p:txBody>
      </p:sp>
      <p:sp>
        <p:nvSpPr>
          <p:cNvPr id="4" name="Объект 3"/>
          <p:cNvSpPr>
            <a:spLocks noGrp="1"/>
          </p:cNvSpPr>
          <p:nvPr>
            <p:ph sz="quarter" idx="1"/>
          </p:nvPr>
        </p:nvSpPr>
        <p:spPr>
          <a:xfrm>
            <a:off x="251520" y="1230620"/>
            <a:ext cx="8229600" cy="4937760"/>
          </a:xfrm>
          <a:solidFill>
            <a:schemeClr val="bg1"/>
          </a:solidFill>
        </p:spPr>
        <p:txBody>
          <a:bodyPr/>
          <a:lstStyle/>
          <a:p>
            <a:pPr marL="0" indent="0" fontAlgn="base">
              <a:buNone/>
            </a:pPr>
            <a:r>
              <a:rPr lang="uk-UA" sz="2000" b="1" dirty="0" smtClean="0"/>
              <a:t>Створення вікторин, тестів</a:t>
            </a:r>
            <a:endParaRPr lang="ru-RU" sz="2000" dirty="0" smtClean="0"/>
          </a:p>
          <a:p>
            <a:pPr fontAlgn="base"/>
            <a:r>
              <a:rPr lang="uk-UA" sz="2000" dirty="0" smtClean="0"/>
              <a:t>К</a:t>
            </a:r>
            <a:r>
              <a:rPr lang="ru-RU" sz="2000" dirty="0" err="1" smtClean="0"/>
              <a:t>ahoot</a:t>
            </a:r>
            <a:r>
              <a:rPr lang="uk-UA" sz="2000" dirty="0" smtClean="0"/>
              <a:t>	</a:t>
            </a:r>
            <a:r>
              <a:rPr lang="ru-RU" sz="2000" dirty="0" err="1" smtClean="0">
                <a:hlinkClick r:id="rId3"/>
              </a:rPr>
              <a:t>https</a:t>
            </a:r>
            <a:r>
              <a:rPr lang="uk-UA" sz="2000" dirty="0" smtClean="0">
                <a:hlinkClick r:id="rId3"/>
              </a:rPr>
              <a:t>://</a:t>
            </a:r>
            <a:r>
              <a:rPr lang="ru-RU" sz="2000" dirty="0" err="1" smtClean="0">
                <a:hlinkClick r:id="rId3"/>
              </a:rPr>
              <a:t>getkahoot</a:t>
            </a:r>
            <a:r>
              <a:rPr lang="uk-UA" sz="2000" dirty="0" smtClean="0">
                <a:hlinkClick r:id="rId3"/>
              </a:rPr>
              <a:t>.</a:t>
            </a:r>
            <a:r>
              <a:rPr lang="ru-RU" sz="2000" dirty="0" err="1" smtClean="0">
                <a:hlinkClick r:id="rId3"/>
              </a:rPr>
              <a:t>com</a:t>
            </a:r>
            <a:endParaRPr lang="ru-RU" sz="2000" dirty="0" smtClean="0"/>
          </a:p>
          <a:p>
            <a:pPr fontAlgn="base"/>
            <a:r>
              <a:rPr lang="ru-RU" sz="2000" dirty="0" err="1" smtClean="0"/>
              <a:t>Quizizz</a:t>
            </a:r>
            <a:r>
              <a:rPr lang="ru-RU" sz="2000" dirty="0" smtClean="0"/>
              <a:t> </a:t>
            </a:r>
            <a:r>
              <a:rPr lang="uk-UA" sz="2000" dirty="0" smtClean="0"/>
              <a:t>	</a:t>
            </a:r>
            <a:r>
              <a:rPr lang="ru-RU" sz="2000" dirty="0" err="1" smtClean="0">
                <a:hlinkClick r:id="rId4"/>
              </a:rPr>
              <a:t>https</a:t>
            </a:r>
            <a:r>
              <a:rPr lang="uk-UA" sz="2000" dirty="0" smtClean="0">
                <a:hlinkClick r:id="rId4"/>
              </a:rPr>
              <a:t>://</a:t>
            </a:r>
            <a:r>
              <a:rPr lang="ru-RU" sz="2000" dirty="0" err="1" smtClean="0">
                <a:hlinkClick r:id="rId4"/>
              </a:rPr>
              <a:t>quizizz</a:t>
            </a:r>
            <a:r>
              <a:rPr lang="uk-UA" sz="2000" dirty="0" smtClean="0">
                <a:hlinkClick r:id="rId4"/>
              </a:rPr>
              <a:t>.</a:t>
            </a:r>
            <a:r>
              <a:rPr lang="ru-RU" sz="2000" dirty="0" err="1" smtClean="0">
                <a:hlinkClick r:id="rId4"/>
              </a:rPr>
              <a:t>com</a:t>
            </a:r>
            <a:endParaRPr lang="ru-RU" sz="2000" dirty="0" smtClean="0"/>
          </a:p>
          <a:p>
            <a:pPr fontAlgn="base"/>
            <a:r>
              <a:rPr lang="uk-UA" sz="2000" dirty="0" smtClean="0"/>
              <a:t>Т</a:t>
            </a:r>
            <a:r>
              <a:rPr lang="ru-RU" sz="2000" dirty="0" err="1" smtClean="0"/>
              <a:t>riventy</a:t>
            </a:r>
            <a:r>
              <a:rPr lang="uk-UA" sz="2000" dirty="0" smtClean="0"/>
              <a:t>	</a:t>
            </a:r>
            <a:r>
              <a:rPr lang="ru-RU" sz="2000" dirty="0" err="1" smtClean="0">
                <a:hlinkClick r:id="rId5"/>
              </a:rPr>
              <a:t>http</a:t>
            </a:r>
            <a:r>
              <a:rPr lang="uk-UA" sz="2000" dirty="0" smtClean="0">
                <a:hlinkClick r:id="rId5"/>
              </a:rPr>
              <a:t>://</a:t>
            </a:r>
            <a:r>
              <a:rPr lang="ru-RU" sz="2000" dirty="0" err="1" smtClean="0">
                <a:hlinkClick r:id="rId5"/>
              </a:rPr>
              <a:t>www</a:t>
            </a:r>
            <a:r>
              <a:rPr lang="uk-UA" sz="2000" dirty="0" smtClean="0">
                <a:hlinkClick r:id="rId5"/>
              </a:rPr>
              <a:t>.</a:t>
            </a:r>
            <a:r>
              <a:rPr lang="ru-RU" sz="2000" dirty="0" err="1" smtClean="0">
                <a:hlinkClick r:id="rId5"/>
              </a:rPr>
              <a:t>triventy</a:t>
            </a:r>
            <a:r>
              <a:rPr lang="uk-UA" sz="2000" dirty="0" smtClean="0">
                <a:hlinkClick r:id="rId5"/>
              </a:rPr>
              <a:t>.</a:t>
            </a:r>
            <a:r>
              <a:rPr lang="ru-RU" sz="2000" dirty="0" err="1" smtClean="0">
                <a:hlinkClick r:id="rId5"/>
              </a:rPr>
              <a:t>com</a:t>
            </a:r>
            <a:r>
              <a:rPr lang="uk-UA" sz="2000" dirty="0" smtClean="0"/>
              <a:t>                                </a:t>
            </a:r>
            <a:endParaRPr lang="ru-RU" sz="2000" dirty="0" smtClean="0"/>
          </a:p>
          <a:p>
            <a:pPr fontAlgn="base"/>
            <a:r>
              <a:rPr lang="ru-RU" sz="2000" dirty="0" err="1" smtClean="0"/>
              <a:t>Flippity</a:t>
            </a:r>
            <a:r>
              <a:rPr lang="uk-UA" sz="2000" dirty="0" smtClean="0"/>
              <a:t>	</a:t>
            </a:r>
            <a:r>
              <a:rPr lang="ru-RU" sz="2000" dirty="0" err="1" smtClean="0">
                <a:hlinkClick r:id="rId6"/>
              </a:rPr>
              <a:t>https</a:t>
            </a:r>
            <a:r>
              <a:rPr lang="uk-UA" sz="2000" dirty="0" smtClean="0">
                <a:hlinkClick r:id="rId6"/>
              </a:rPr>
              <a:t>://</a:t>
            </a:r>
            <a:r>
              <a:rPr lang="ru-RU" sz="2000" dirty="0" err="1" smtClean="0">
                <a:hlinkClick r:id="rId6"/>
              </a:rPr>
              <a:t>www</a:t>
            </a:r>
            <a:r>
              <a:rPr lang="uk-UA" sz="2000" dirty="0" smtClean="0">
                <a:hlinkClick r:id="rId6"/>
              </a:rPr>
              <a:t>.</a:t>
            </a:r>
            <a:r>
              <a:rPr lang="ru-RU" sz="2000" dirty="0" err="1" smtClean="0">
                <a:hlinkClick r:id="rId6"/>
              </a:rPr>
              <a:t>flippity</a:t>
            </a:r>
            <a:r>
              <a:rPr lang="uk-UA" sz="2000" dirty="0" smtClean="0">
                <a:hlinkClick r:id="rId6"/>
              </a:rPr>
              <a:t>.</a:t>
            </a:r>
            <a:r>
              <a:rPr lang="ru-RU" sz="2000" dirty="0" err="1" smtClean="0">
                <a:hlinkClick r:id="rId6"/>
              </a:rPr>
              <a:t>net</a:t>
            </a:r>
            <a:endParaRPr lang="ru-RU" sz="2000" dirty="0" smtClean="0"/>
          </a:p>
          <a:p>
            <a:pPr marL="0" indent="0" fontAlgn="base">
              <a:buNone/>
            </a:pPr>
            <a:endParaRPr lang="ru-RU" dirty="0" smtClean="0"/>
          </a:p>
          <a:p>
            <a:endParaRPr lang="ru-RU" dirty="0"/>
          </a:p>
        </p:txBody>
      </p:sp>
      <p:pic>
        <p:nvPicPr>
          <p:cNvPr id="5"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072" t="9779" r="13116" b="5948"/>
          <a:stretch/>
        </p:blipFill>
        <p:spPr bwMode="auto">
          <a:xfrm>
            <a:off x="5102146" y="1387165"/>
            <a:ext cx="3862342" cy="2548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2830" r="5123" b="56257"/>
          <a:stretch/>
        </p:blipFill>
        <p:spPr bwMode="auto">
          <a:xfrm>
            <a:off x="4699835" y="4221088"/>
            <a:ext cx="4354011" cy="253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23528" y="3405480"/>
            <a:ext cx="4572000" cy="1631216"/>
          </a:xfrm>
          <a:prstGeom prst="rect">
            <a:avLst/>
          </a:prstGeom>
          <a:solidFill>
            <a:schemeClr val="bg1"/>
          </a:solidFill>
        </p:spPr>
        <p:txBody>
          <a:bodyPr>
            <a:spAutoFit/>
          </a:bodyPr>
          <a:lstStyle/>
          <a:p>
            <a:pPr fontAlgn="base"/>
            <a:r>
              <a:rPr lang="uk-UA" sz="2000" b="1" dirty="0"/>
              <a:t>Створення інтерактивних вправ для навчання</a:t>
            </a:r>
            <a:endParaRPr lang="ru-RU" sz="2000" dirty="0"/>
          </a:p>
          <a:p>
            <a:pPr fontAlgn="base"/>
            <a:r>
              <a:rPr lang="ru-RU" sz="2000" dirty="0" err="1"/>
              <a:t>Flippity</a:t>
            </a:r>
            <a:r>
              <a:rPr lang="uk-UA" sz="2000" dirty="0"/>
              <a:t>	</a:t>
            </a:r>
            <a:r>
              <a:rPr lang="uk-UA" sz="2000" dirty="0" smtClean="0"/>
              <a:t>   </a:t>
            </a:r>
            <a:r>
              <a:rPr lang="ru-RU" sz="2000" dirty="0" err="1" smtClean="0">
                <a:hlinkClick r:id="rId9"/>
              </a:rPr>
              <a:t>https</a:t>
            </a:r>
            <a:r>
              <a:rPr lang="uk-UA" sz="2000" dirty="0">
                <a:hlinkClick r:id="rId9"/>
              </a:rPr>
              <a:t>://</a:t>
            </a:r>
            <a:r>
              <a:rPr lang="ru-RU" sz="2000" dirty="0" err="1">
                <a:hlinkClick r:id="rId9"/>
              </a:rPr>
              <a:t>flippity</a:t>
            </a:r>
            <a:r>
              <a:rPr lang="uk-UA" sz="2000" dirty="0">
                <a:hlinkClick r:id="rId9"/>
              </a:rPr>
              <a:t>.</a:t>
            </a:r>
            <a:r>
              <a:rPr lang="ru-RU" sz="2000" dirty="0" err="1">
                <a:hlinkClick r:id="rId9"/>
              </a:rPr>
              <a:t>net</a:t>
            </a:r>
            <a:r>
              <a:rPr lang="uk-UA" sz="2000" dirty="0">
                <a:hlinkClick r:id="rId9"/>
              </a:rPr>
              <a:t>/</a:t>
            </a:r>
            <a:endParaRPr lang="ru-RU" sz="2000" dirty="0"/>
          </a:p>
          <a:p>
            <a:pPr fontAlgn="base"/>
            <a:r>
              <a:rPr lang="uk-UA" sz="2000" dirty="0" smtClean="0"/>
              <a:t>Р</a:t>
            </a:r>
            <a:r>
              <a:rPr lang="ru-RU" sz="2000" dirty="0" err="1"/>
              <a:t>lickers</a:t>
            </a:r>
            <a:r>
              <a:rPr lang="uk-UA" sz="2000" dirty="0"/>
              <a:t>	</a:t>
            </a:r>
            <a:r>
              <a:rPr lang="uk-UA" sz="2000" dirty="0" smtClean="0"/>
              <a:t>   </a:t>
            </a:r>
            <a:r>
              <a:rPr lang="ru-RU" sz="2000" dirty="0" err="1" smtClean="0">
                <a:hlinkClick r:id="rId10"/>
              </a:rPr>
              <a:t>https</a:t>
            </a:r>
            <a:r>
              <a:rPr lang="uk-UA" sz="2000" dirty="0">
                <a:hlinkClick r:id="rId10"/>
              </a:rPr>
              <a:t>://</a:t>
            </a:r>
            <a:r>
              <a:rPr lang="ru-RU" sz="2000" dirty="0" err="1">
                <a:hlinkClick r:id="rId10"/>
              </a:rPr>
              <a:t>get</a:t>
            </a:r>
            <a:r>
              <a:rPr lang="uk-UA" sz="2000" dirty="0">
                <a:hlinkClick r:id="rId10"/>
              </a:rPr>
              <a:t>.</a:t>
            </a:r>
            <a:r>
              <a:rPr lang="ru-RU" sz="2000" dirty="0" err="1">
                <a:hlinkClick r:id="rId10"/>
              </a:rPr>
              <a:t>plickers</a:t>
            </a:r>
            <a:r>
              <a:rPr lang="uk-UA" sz="2000" dirty="0">
                <a:hlinkClick r:id="rId10"/>
              </a:rPr>
              <a:t>.</a:t>
            </a:r>
            <a:r>
              <a:rPr lang="ru-RU" sz="2000" dirty="0" err="1">
                <a:hlinkClick r:id="rId10"/>
              </a:rPr>
              <a:t>com</a:t>
            </a:r>
            <a:endParaRPr lang="ru-RU" sz="2000" dirty="0"/>
          </a:p>
          <a:p>
            <a:pPr fontAlgn="base"/>
            <a:r>
              <a:rPr lang="uk-UA" sz="2000" b="1" dirty="0"/>
              <a:t> </a:t>
            </a:r>
            <a:endParaRPr lang="ru-RU" sz="2000" dirty="0"/>
          </a:p>
        </p:txBody>
      </p:sp>
      <p:sp>
        <p:nvSpPr>
          <p:cNvPr id="6" name="Прямоугольник 5"/>
          <p:cNvSpPr/>
          <p:nvPr/>
        </p:nvSpPr>
        <p:spPr>
          <a:xfrm>
            <a:off x="323527" y="4797152"/>
            <a:ext cx="4466462" cy="1015663"/>
          </a:xfrm>
          <a:prstGeom prst="rect">
            <a:avLst/>
          </a:prstGeom>
        </p:spPr>
        <p:txBody>
          <a:bodyPr wrap="square">
            <a:spAutoFit/>
          </a:bodyPr>
          <a:lstStyle/>
          <a:p>
            <a:pPr fontAlgn="base"/>
            <a:r>
              <a:rPr lang="uk-UA" sz="2000" b="1" dirty="0"/>
              <a:t>Створення інтерактивних презентацій</a:t>
            </a:r>
            <a:endParaRPr lang="ru-RU" sz="2000" dirty="0"/>
          </a:p>
          <a:p>
            <a:pPr fontAlgn="base"/>
            <a:r>
              <a:rPr lang="ru-RU" sz="2000" dirty="0" err="1" smtClean="0"/>
              <a:t>Mentimeter</a:t>
            </a:r>
            <a:r>
              <a:rPr lang="ru-RU" sz="2000" dirty="0" smtClean="0"/>
              <a:t> </a:t>
            </a:r>
            <a:r>
              <a:rPr lang="ru-RU" sz="2000" dirty="0" smtClean="0">
                <a:hlinkClick r:id="rId11"/>
              </a:rPr>
              <a:t>https</a:t>
            </a:r>
            <a:r>
              <a:rPr lang="ru-RU" sz="2000" dirty="0">
                <a:hlinkClick r:id="rId11"/>
              </a:rPr>
              <a:t>://www.mentimeter.com</a:t>
            </a:r>
            <a:endParaRPr lang="ru-RU" sz="2000" dirty="0"/>
          </a:p>
        </p:txBody>
      </p:sp>
    </p:spTree>
    <p:extLst>
      <p:ext uri="{BB962C8B-B14F-4D97-AF65-F5344CB8AC3E}">
        <p14:creationId xmlns:p14="http://schemas.microsoft.com/office/powerpoint/2010/main" val="4199845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810344"/>
          </a:xfrm>
        </p:spPr>
        <p:txBody>
          <a:bodyPr>
            <a:normAutofit/>
          </a:bodyPr>
          <a:lstStyle/>
          <a:p>
            <a:pPr algn="ctr"/>
            <a:r>
              <a:rPr lang="uk-UA" b="1" dirty="0">
                <a:solidFill>
                  <a:srgbClr val="C00000"/>
                </a:solidFill>
              </a:rPr>
              <a:t>Он-лайн сервіси для роботи </a:t>
            </a:r>
            <a:r>
              <a:rPr lang="uk-UA" b="1" dirty="0" smtClean="0">
                <a:solidFill>
                  <a:srgbClr val="C00000"/>
                </a:solidFill>
              </a:rPr>
              <a:t>учителя</a:t>
            </a:r>
            <a:endParaRPr lang="ru-RU" dirty="0">
              <a:solidFill>
                <a:srgbClr val="C00000"/>
              </a:solidFill>
            </a:endParaRPr>
          </a:p>
        </p:txBody>
      </p:sp>
      <p:sp>
        <p:nvSpPr>
          <p:cNvPr id="4" name="Объект 3"/>
          <p:cNvSpPr>
            <a:spLocks noGrp="1"/>
          </p:cNvSpPr>
          <p:nvPr>
            <p:ph sz="quarter" idx="1"/>
          </p:nvPr>
        </p:nvSpPr>
        <p:spPr>
          <a:xfrm>
            <a:off x="323528" y="1219200"/>
            <a:ext cx="8229600" cy="5306144"/>
          </a:xfrm>
          <a:solidFill>
            <a:schemeClr val="bg1"/>
          </a:solidFill>
        </p:spPr>
        <p:txBody>
          <a:bodyPr>
            <a:normAutofit/>
          </a:bodyPr>
          <a:lstStyle/>
          <a:p>
            <a:pPr marL="0" indent="0" fontAlgn="base">
              <a:buNone/>
            </a:pPr>
            <a:r>
              <a:rPr lang="uk-UA" sz="2000" b="1" dirty="0"/>
              <a:t>Створення і</a:t>
            </a:r>
            <a:r>
              <a:rPr lang="ru-RU" sz="2000" b="1" dirty="0" err="1"/>
              <a:t>нфограф</a:t>
            </a:r>
            <a:r>
              <a:rPr lang="uk-UA" sz="2000" b="1" dirty="0"/>
              <a:t>і</a:t>
            </a:r>
            <a:r>
              <a:rPr lang="ru-RU" sz="2000" b="1" dirty="0"/>
              <a:t>к</a:t>
            </a:r>
            <a:r>
              <a:rPr lang="uk-UA" sz="2000" b="1" dirty="0"/>
              <a:t>и</a:t>
            </a:r>
            <a:endParaRPr lang="ru-RU" sz="2000" dirty="0"/>
          </a:p>
          <a:p>
            <a:pPr fontAlgn="base"/>
            <a:r>
              <a:rPr lang="uk-UA" sz="2000" dirty="0"/>
              <a:t>Е</a:t>
            </a:r>
            <a:r>
              <a:rPr lang="ru-RU" sz="2000" dirty="0" err="1"/>
              <a:t>asel</a:t>
            </a:r>
            <a:r>
              <a:rPr lang="uk-UA" sz="2000" dirty="0"/>
              <a:t>.</a:t>
            </a:r>
            <a:r>
              <a:rPr lang="ru-RU" sz="2000" dirty="0" err="1" smtClean="0"/>
              <a:t>ly</a:t>
            </a:r>
            <a:r>
              <a:rPr lang="ru-RU" sz="2000" dirty="0" smtClean="0"/>
              <a:t> </a:t>
            </a:r>
            <a:r>
              <a:rPr lang="ru-RU" sz="2000" dirty="0" err="1" smtClean="0">
                <a:hlinkClick r:id="rId3"/>
              </a:rPr>
              <a:t>http</a:t>
            </a:r>
            <a:r>
              <a:rPr lang="uk-UA" sz="2000" dirty="0">
                <a:hlinkClick r:id="rId3"/>
              </a:rPr>
              <a:t>://</a:t>
            </a:r>
            <a:r>
              <a:rPr lang="ru-RU" sz="2000" dirty="0" err="1">
                <a:hlinkClick r:id="rId3"/>
              </a:rPr>
              <a:t>www</a:t>
            </a:r>
            <a:r>
              <a:rPr lang="uk-UA" sz="2000" dirty="0">
                <a:hlinkClick r:id="rId3"/>
              </a:rPr>
              <a:t>.</a:t>
            </a:r>
            <a:r>
              <a:rPr lang="ru-RU" sz="2000" dirty="0" err="1">
                <a:hlinkClick r:id="rId3"/>
              </a:rPr>
              <a:t>easel</a:t>
            </a:r>
            <a:r>
              <a:rPr lang="uk-UA" sz="2000" dirty="0">
                <a:hlinkClick r:id="rId3"/>
              </a:rPr>
              <a:t>.</a:t>
            </a:r>
            <a:r>
              <a:rPr lang="ru-RU" sz="2000" dirty="0" err="1">
                <a:hlinkClick r:id="rId3"/>
              </a:rPr>
              <a:t>ly</a:t>
            </a:r>
            <a:endParaRPr lang="ru-RU" sz="2000" dirty="0"/>
          </a:p>
          <a:p>
            <a:pPr fontAlgn="base"/>
            <a:r>
              <a:rPr lang="ru-RU" sz="2000" dirty="0" err="1" smtClean="0"/>
              <a:t>Infogr</a:t>
            </a:r>
            <a:r>
              <a:rPr lang="ru-RU" sz="2000" dirty="0" smtClean="0"/>
              <a:t>	 </a:t>
            </a:r>
            <a:r>
              <a:rPr lang="ru-RU" sz="2000" dirty="0" err="1" smtClean="0">
                <a:hlinkClick r:id="rId4"/>
              </a:rPr>
              <a:t>https</a:t>
            </a:r>
            <a:r>
              <a:rPr lang="uk-UA" sz="2000" dirty="0">
                <a:hlinkClick r:id="rId4"/>
              </a:rPr>
              <a:t>://</a:t>
            </a:r>
            <a:r>
              <a:rPr lang="ru-RU" sz="2000" dirty="0" err="1">
                <a:hlinkClick r:id="rId4"/>
              </a:rPr>
              <a:t>infogr</a:t>
            </a:r>
            <a:r>
              <a:rPr lang="uk-UA" sz="2000" dirty="0">
                <a:hlinkClick r:id="rId4"/>
              </a:rPr>
              <a:t>.</a:t>
            </a:r>
            <a:r>
              <a:rPr lang="ru-RU" sz="2000" dirty="0" err="1">
                <a:hlinkClick r:id="rId4"/>
              </a:rPr>
              <a:t>am</a:t>
            </a:r>
            <a:r>
              <a:rPr lang="uk-UA" sz="2000" dirty="0">
                <a:hlinkClick r:id="rId4"/>
              </a:rPr>
              <a:t>/</a:t>
            </a:r>
            <a:endParaRPr lang="ru-RU" sz="2000" dirty="0"/>
          </a:p>
          <a:p>
            <a:pPr fontAlgn="base"/>
            <a:r>
              <a:rPr lang="ru-RU" sz="2000" dirty="0" err="1"/>
              <a:t>Canva</a:t>
            </a:r>
            <a:r>
              <a:rPr lang="uk-UA" sz="2000" dirty="0"/>
              <a:t>	</a:t>
            </a:r>
            <a:r>
              <a:rPr lang="uk-UA" sz="2000" dirty="0" smtClean="0"/>
              <a:t> </a:t>
            </a:r>
            <a:r>
              <a:rPr lang="ru-RU" sz="2000" dirty="0" err="1" smtClean="0">
                <a:hlinkClick r:id="rId5"/>
              </a:rPr>
              <a:t>https</a:t>
            </a:r>
            <a:r>
              <a:rPr lang="uk-UA" sz="2000" dirty="0">
                <a:hlinkClick r:id="rId5"/>
              </a:rPr>
              <a:t>://</a:t>
            </a:r>
            <a:r>
              <a:rPr lang="ru-RU" sz="2000" dirty="0" err="1">
                <a:hlinkClick r:id="rId5"/>
              </a:rPr>
              <a:t>www</a:t>
            </a:r>
            <a:r>
              <a:rPr lang="uk-UA" sz="2000" dirty="0">
                <a:hlinkClick r:id="rId5"/>
              </a:rPr>
              <a:t>.</a:t>
            </a:r>
            <a:r>
              <a:rPr lang="ru-RU" sz="2000" dirty="0" err="1">
                <a:hlinkClick r:id="rId5"/>
              </a:rPr>
              <a:t>canva</a:t>
            </a:r>
            <a:r>
              <a:rPr lang="uk-UA" sz="2000" dirty="0">
                <a:hlinkClick r:id="rId5"/>
              </a:rPr>
              <a:t>.</a:t>
            </a:r>
            <a:r>
              <a:rPr lang="ru-RU" sz="2000" dirty="0" err="1">
                <a:hlinkClick r:id="rId5"/>
              </a:rPr>
              <a:t>com</a:t>
            </a:r>
            <a:endParaRPr lang="ru-RU" sz="2000" dirty="0"/>
          </a:p>
          <a:p>
            <a:pPr marL="0" indent="0" fontAlgn="base">
              <a:buNone/>
            </a:pPr>
            <a:endParaRPr lang="uk-UA" sz="2000" b="1" dirty="0" smtClean="0"/>
          </a:p>
          <a:p>
            <a:pPr marL="0" indent="0" fontAlgn="base">
              <a:buNone/>
            </a:pPr>
            <a:endParaRPr lang="uk-UA" sz="2000" b="1" dirty="0"/>
          </a:p>
          <a:p>
            <a:pPr marL="0" indent="0" fontAlgn="base">
              <a:buNone/>
            </a:pPr>
            <a:endParaRPr lang="uk-UA" sz="2000" b="1" dirty="0" smtClean="0"/>
          </a:p>
          <a:p>
            <a:pPr marL="0" indent="0" fontAlgn="base">
              <a:buNone/>
            </a:pPr>
            <a:r>
              <a:rPr lang="uk-UA" sz="2000" b="1" dirty="0" smtClean="0"/>
              <a:t>Створення </a:t>
            </a:r>
            <a:r>
              <a:rPr lang="uk-UA" sz="2000" b="1" dirty="0"/>
              <a:t>відео </a:t>
            </a:r>
            <a:endParaRPr lang="ru-RU" sz="2000" dirty="0"/>
          </a:p>
          <a:p>
            <a:pPr fontAlgn="base"/>
            <a:r>
              <a:rPr lang="en-US" sz="2000" dirty="0"/>
              <a:t>Screencast-O-</a:t>
            </a:r>
            <a:r>
              <a:rPr lang="en-US" sz="2000" dirty="0" err="1"/>
              <a:t>Matic</a:t>
            </a:r>
            <a:r>
              <a:rPr lang="uk-UA" sz="2000" dirty="0"/>
              <a:t> 	</a:t>
            </a:r>
            <a:endParaRPr lang="uk-UA" sz="2000" dirty="0" smtClean="0"/>
          </a:p>
          <a:p>
            <a:pPr marL="0" indent="0" fontAlgn="base">
              <a:buNone/>
            </a:pPr>
            <a:r>
              <a:rPr lang="en-US" sz="2000" dirty="0" smtClean="0">
                <a:hlinkClick r:id="rId6"/>
              </a:rPr>
              <a:t>https</a:t>
            </a:r>
            <a:r>
              <a:rPr lang="en-US" sz="2000" dirty="0">
                <a:hlinkClick r:id="rId6"/>
              </a:rPr>
              <a:t>://screencast-o-matic.com/</a:t>
            </a:r>
            <a:endParaRPr lang="ru-RU" sz="2000" dirty="0"/>
          </a:p>
          <a:p>
            <a:pPr fontAlgn="base"/>
            <a:r>
              <a:rPr lang="ru-RU" sz="2000" dirty="0" err="1"/>
              <a:t>Еdpuzle</a:t>
            </a:r>
            <a:r>
              <a:rPr lang="uk-UA" sz="2000" dirty="0"/>
              <a:t>		</a:t>
            </a:r>
            <a:endParaRPr lang="uk-UA" sz="2000" dirty="0" smtClean="0"/>
          </a:p>
          <a:p>
            <a:pPr marL="0" indent="0" fontAlgn="base">
              <a:buNone/>
            </a:pPr>
            <a:r>
              <a:rPr lang="ru-RU" sz="2000" dirty="0" smtClean="0">
                <a:hlinkClick r:id="rId7"/>
              </a:rPr>
              <a:t>https</a:t>
            </a:r>
            <a:r>
              <a:rPr lang="ru-RU" sz="2000" dirty="0">
                <a:hlinkClick r:id="rId7"/>
              </a:rPr>
              <a:t>://edpuzzle.com/</a:t>
            </a:r>
            <a:endParaRPr lang="ru-RU" sz="2000" dirty="0"/>
          </a:p>
          <a:p>
            <a:pPr fontAlgn="base"/>
            <a:endParaRPr lang="ru-RU" sz="2000" dirty="0"/>
          </a:p>
          <a:p>
            <a:endParaRPr lang="ru-RU" sz="2000" dirty="0"/>
          </a:p>
        </p:txBody>
      </p:sp>
      <p:pic>
        <p:nvPicPr>
          <p:cNvPr id="5" name="Picture 6"/>
          <p:cNvPicPr>
            <a:picLocks noChangeAspect="1" noChangeArrowheads="1"/>
          </p:cNvPicPr>
          <p:nvPr/>
        </p:nvPicPr>
        <p:blipFill rotWithShape="1">
          <a:blip r:embed="rId8">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1234" t="16431" r="11461" b="7561"/>
          <a:stretch/>
        </p:blipFill>
        <p:spPr bwMode="auto">
          <a:xfrm>
            <a:off x="4312686" y="980726"/>
            <a:ext cx="4646639" cy="3077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l="6676" t="11042" r="10161" b="25612"/>
          <a:stretch/>
        </p:blipFill>
        <p:spPr bwMode="auto">
          <a:xfrm>
            <a:off x="3923928" y="4458597"/>
            <a:ext cx="5035397" cy="2156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845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810344"/>
          </a:xfrm>
        </p:spPr>
        <p:txBody>
          <a:bodyPr>
            <a:normAutofit/>
          </a:bodyPr>
          <a:lstStyle/>
          <a:p>
            <a:pPr algn="ctr"/>
            <a:r>
              <a:rPr lang="uk-UA" b="1" dirty="0">
                <a:solidFill>
                  <a:srgbClr val="C00000"/>
                </a:solidFill>
              </a:rPr>
              <a:t>Он-лайн сервіси для роботи </a:t>
            </a:r>
            <a:r>
              <a:rPr lang="uk-UA" b="1" dirty="0" smtClean="0">
                <a:solidFill>
                  <a:srgbClr val="C00000"/>
                </a:solidFill>
              </a:rPr>
              <a:t>учителя</a:t>
            </a:r>
            <a:endParaRPr lang="ru-RU" dirty="0">
              <a:solidFill>
                <a:srgbClr val="C00000"/>
              </a:solidFill>
            </a:endParaRPr>
          </a:p>
        </p:txBody>
      </p:sp>
      <p:sp>
        <p:nvSpPr>
          <p:cNvPr id="4" name="Объект 3"/>
          <p:cNvSpPr>
            <a:spLocks noGrp="1"/>
          </p:cNvSpPr>
          <p:nvPr>
            <p:ph sz="quarter" idx="1"/>
          </p:nvPr>
        </p:nvSpPr>
        <p:spPr>
          <a:solidFill>
            <a:schemeClr val="bg1"/>
          </a:solidFill>
        </p:spPr>
        <p:txBody>
          <a:bodyPr>
            <a:normAutofit/>
          </a:bodyPr>
          <a:lstStyle/>
          <a:p>
            <a:pPr marL="0" indent="0" fontAlgn="base">
              <a:buNone/>
            </a:pPr>
            <a:r>
              <a:rPr lang="uk-UA" sz="2000" b="1" dirty="0" smtClean="0"/>
              <a:t>Створення </a:t>
            </a:r>
            <a:r>
              <a:rPr lang="uk-UA" sz="2000" b="1" dirty="0"/>
              <a:t>ментальної карти</a:t>
            </a:r>
            <a:endParaRPr lang="ru-RU" sz="2000" dirty="0"/>
          </a:p>
          <a:p>
            <a:pPr fontAlgn="base"/>
            <a:r>
              <a:rPr lang="ru-RU" sz="2000" dirty="0" err="1"/>
              <a:t>XMind</a:t>
            </a:r>
            <a:r>
              <a:rPr lang="uk-UA" sz="2000" dirty="0"/>
              <a:t>	</a:t>
            </a:r>
            <a:r>
              <a:rPr lang="ru-RU" sz="2000" dirty="0" smtClean="0">
                <a:hlinkClick r:id="rId3"/>
              </a:rPr>
              <a:t>https</a:t>
            </a:r>
            <a:r>
              <a:rPr lang="ru-RU" sz="2000" dirty="0">
                <a:hlinkClick r:id="rId3"/>
              </a:rPr>
              <a:t>://www.xmind.net</a:t>
            </a:r>
            <a:endParaRPr lang="ru-RU" sz="2000" dirty="0"/>
          </a:p>
          <a:p>
            <a:pPr fontAlgn="base"/>
            <a:r>
              <a:rPr lang="ru-RU" sz="2000" dirty="0" err="1"/>
              <a:t>Bubbl</a:t>
            </a:r>
            <a:r>
              <a:rPr lang="uk-UA" sz="2000" dirty="0"/>
              <a:t>		</a:t>
            </a:r>
            <a:r>
              <a:rPr lang="ru-RU" sz="2000" dirty="0" smtClean="0">
                <a:hlinkClick r:id="rId4"/>
              </a:rPr>
              <a:t>https</a:t>
            </a:r>
            <a:r>
              <a:rPr lang="ru-RU" sz="2000" dirty="0">
                <a:hlinkClick r:id="rId4"/>
              </a:rPr>
              <a:t>://bubbl.us/</a:t>
            </a:r>
            <a:endParaRPr lang="ru-RU" sz="2000" dirty="0"/>
          </a:p>
          <a:p>
            <a:pPr fontAlgn="base"/>
            <a:r>
              <a:rPr lang="ru-RU" sz="2000" dirty="0" err="1"/>
              <a:t>Popplet</a:t>
            </a:r>
            <a:r>
              <a:rPr lang="uk-UA" sz="2000" dirty="0"/>
              <a:t>	</a:t>
            </a:r>
            <a:r>
              <a:rPr lang="ru-RU" sz="2000" dirty="0" smtClean="0">
                <a:hlinkClick r:id="rId5"/>
              </a:rPr>
              <a:t>http</a:t>
            </a:r>
            <a:r>
              <a:rPr lang="ru-RU" sz="2000" dirty="0">
                <a:hlinkClick r:id="rId5"/>
              </a:rPr>
              <a:t>://popplet.com</a:t>
            </a:r>
            <a:endParaRPr lang="ru-RU" sz="2000" dirty="0"/>
          </a:p>
          <a:p>
            <a:pPr marL="0" indent="0" fontAlgn="base">
              <a:buNone/>
            </a:pPr>
            <a:endParaRPr lang="ru-RU" sz="2000" dirty="0"/>
          </a:p>
          <a:p>
            <a:pPr marL="0" indent="0" fontAlgn="base">
              <a:buNone/>
            </a:pPr>
            <a:endParaRPr lang="uk-UA" sz="2000" dirty="0" smtClean="0"/>
          </a:p>
          <a:p>
            <a:pPr marL="0" indent="0" fontAlgn="base">
              <a:buNone/>
            </a:pPr>
            <a:endParaRPr lang="uk-UA" sz="2000" dirty="0"/>
          </a:p>
          <a:p>
            <a:pPr marL="0" indent="0" fontAlgn="base">
              <a:buNone/>
            </a:pPr>
            <a:endParaRPr lang="uk-UA" sz="2000" dirty="0" smtClean="0"/>
          </a:p>
          <a:p>
            <a:pPr marL="0" indent="0" fontAlgn="base">
              <a:buNone/>
            </a:pPr>
            <a:endParaRPr lang="ru-RU" sz="2000" dirty="0"/>
          </a:p>
          <a:p>
            <a:pPr marL="0" indent="0" fontAlgn="base">
              <a:buNone/>
            </a:pPr>
            <a:r>
              <a:rPr lang="uk-UA" sz="2000" b="1" dirty="0"/>
              <a:t>Створення платформи для обговорення, голосування, організації мозкового</a:t>
            </a:r>
            <a:r>
              <a:rPr lang="uk-UA" sz="2000" dirty="0"/>
              <a:t> </a:t>
            </a:r>
            <a:r>
              <a:rPr lang="uk-UA" sz="2000" b="1" dirty="0"/>
              <a:t>штурму</a:t>
            </a:r>
            <a:endParaRPr lang="ru-RU" sz="2000" dirty="0"/>
          </a:p>
          <a:p>
            <a:pPr fontAlgn="base"/>
            <a:r>
              <a:rPr lang="ru-RU" sz="2000" dirty="0" err="1"/>
              <a:t>Тricider</a:t>
            </a:r>
            <a:r>
              <a:rPr lang="uk-UA" sz="2000" dirty="0"/>
              <a:t>	</a:t>
            </a:r>
            <a:r>
              <a:rPr lang="ru-RU" sz="2000" dirty="0" err="1" smtClean="0">
                <a:hlinkClick r:id="rId6"/>
              </a:rPr>
              <a:t>http</a:t>
            </a:r>
            <a:r>
              <a:rPr lang="uk-UA" sz="2000" dirty="0">
                <a:hlinkClick r:id="rId6"/>
              </a:rPr>
              <a:t>://</a:t>
            </a:r>
            <a:r>
              <a:rPr lang="ru-RU" sz="2000" dirty="0" err="1">
                <a:hlinkClick r:id="rId6"/>
              </a:rPr>
              <a:t>www</a:t>
            </a:r>
            <a:r>
              <a:rPr lang="uk-UA" sz="2000" dirty="0">
                <a:hlinkClick r:id="rId6"/>
              </a:rPr>
              <a:t>.</a:t>
            </a:r>
            <a:r>
              <a:rPr lang="ru-RU" sz="2000" dirty="0" err="1">
                <a:hlinkClick r:id="rId6"/>
              </a:rPr>
              <a:t>tricider</a:t>
            </a:r>
            <a:r>
              <a:rPr lang="uk-UA" sz="2000" dirty="0">
                <a:hlinkClick r:id="rId6"/>
              </a:rPr>
              <a:t>.</a:t>
            </a:r>
            <a:r>
              <a:rPr lang="ru-RU" sz="2000" dirty="0" err="1">
                <a:hlinkClick r:id="rId6"/>
              </a:rPr>
              <a:t>com</a:t>
            </a:r>
            <a:endParaRPr lang="ru-RU" sz="2000" dirty="0"/>
          </a:p>
          <a:p>
            <a:pPr fontAlgn="base"/>
            <a:r>
              <a:rPr lang="ru-RU" sz="2000" dirty="0" err="1"/>
              <a:t>Padlet</a:t>
            </a:r>
            <a:r>
              <a:rPr lang="uk-UA" sz="2000" dirty="0"/>
              <a:t>	</a:t>
            </a:r>
            <a:r>
              <a:rPr lang="ru-RU" sz="2000" dirty="0" smtClean="0">
                <a:hlinkClick r:id="rId7"/>
              </a:rPr>
              <a:t>https</a:t>
            </a:r>
            <a:r>
              <a:rPr lang="ru-RU" sz="2000" dirty="0">
                <a:hlinkClick r:id="rId7"/>
              </a:rPr>
              <a:t>://padlet.com</a:t>
            </a:r>
            <a:r>
              <a:rPr lang="ru-RU" sz="2000" dirty="0" smtClean="0">
                <a:hlinkClick r:id="rId7"/>
              </a:rPr>
              <a:t>/</a:t>
            </a:r>
            <a:endParaRPr lang="ru-RU" sz="2000" dirty="0" smtClean="0"/>
          </a:p>
          <a:p>
            <a:pPr fontAlgn="base"/>
            <a:endParaRPr lang="ru-RU" sz="2000" dirty="0"/>
          </a:p>
          <a:p>
            <a:pPr marL="0" indent="0" fontAlgn="base">
              <a:buNone/>
            </a:pPr>
            <a:endParaRPr lang="ru-RU" sz="2000" dirty="0"/>
          </a:p>
          <a:p>
            <a:endParaRPr lang="ru-RU" sz="2000" dirty="0"/>
          </a:p>
        </p:txBody>
      </p:sp>
      <p:pic>
        <p:nvPicPr>
          <p:cNvPr id="6" name="Picture 4"/>
          <p:cNvPicPr>
            <a:picLocks noChangeAspect="1" noChangeArrowheads="1"/>
          </p:cNvPicPr>
          <p:nvPr/>
        </p:nvPicPr>
        <p:blipFill rotWithShape="1">
          <a:blip r:embed="rId8">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9193" t="10182" r="43364" b="11391"/>
          <a:stretch/>
        </p:blipFill>
        <p:spPr bwMode="auto">
          <a:xfrm>
            <a:off x="5220072" y="1207125"/>
            <a:ext cx="3528392" cy="3279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55161" t="10182" r="10553" b="36486"/>
          <a:stretch/>
        </p:blipFill>
        <p:spPr bwMode="auto">
          <a:xfrm>
            <a:off x="3707904" y="2924944"/>
            <a:ext cx="1903673" cy="166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309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solidFill>
            <a:schemeClr val="bg1"/>
          </a:solidFill>
        </p:spPr>
        <p:txBody>
          <a:bodyPr>
            <a:normAutofit/>
          </a:bodyPr>
          <a:lstStyle/>
          <a:p>
            <a:pPr marL="0" indent="0" fontAlgn="base">
              <a:buNone/>
            </a:pPr>
            <a:endParaRPr lang="en-US" sz="1100" b="1" dirty="0" smtClean="0"/>
          </a:p>
          <a:p>
            <a:pPr marL="0" indent="0" fontAlgn="base">
              <a:buNone/>
            </a:pPr>
            <a:r>
              <a:rPr lang="uk-UA" sz="2000" b="1" dirty="0" smtClean="0"/>
              <a:t>Створення </a:t>
            </a:r>
            <a:r>
              <a:rPr lang="uk-UA" sz="2000" b="1" dirty="0"/>
              <a:t>анімацій, коміксів, книг у форматі </a:t>
            </a:r>
            <a:r>
              <a:rPr lang="uk-UA" sz="2000" b="1" dirty="0" err="1"/>
              <a:t>сторителінга</a:t>
            </a:r>
            <a:r>
              <a:rPr lang="uk-UA" sz="2000" b="1" dirty="0"/>
              <a:t> </a:t>
            </a:r>
            <a:endParaRPr lang="ru-RU" sz="2000" dirty="0"/>
          </a:p>
          <a:p>
            <a:pPr fontAlgn="base"/>
            <a:r>
              <a:rPr lang="en-US" sz="2000" dirty="0" err="1" smtClean="0"/>
              <a:t>Toontastic</a:t>
            </a:r>
            <a:r>
              <a:rPr lang="ru-RU" sz="2000" dirty="0"/>
              <a:t> </a:t>
            </a:r>
            <a:r>
              <a:rPr lang="uk-UA" sz="2000" dirty="0"/>
              <a:t>	</a:t>
            </a:r>
            <a:r>
              <a:rPr lang="ru-RU" sz="2000" dirty="0" smtClean="0">
                <a:hlinkClick r:id="rId2"/>
              </a:rPr>
              <a:t>https</a:t>
            </a:r>
            <a:r>
              <a:rPr lang="ru-RU" sz="2000" dirty="0">
                <a:hlinkClick r:id="rId2"/>
              </a:rPr>
              <a:t>://toontastic.withgoogle.com/</a:t>
            </a:r>
            <a:endParaRPr lang="ru-RU" sz="2000" dirty="0"/>
          </a:p>
          <a:p>
            <a:pPr fontAlgn="base"/>
            <a:r>
              <a:rPr lang="ru-RU" sz="2000" dirty="0" err="1"/>
              <a:t>JibJab</a:t>
            </a:r>
            <a:r>
              <a:rPr lang="uk-UA" sz="2000" dirty="0"/>
              <a:t>		</a:t>
            </a:r>
            <a:r>
              <a:rPr lang="ru-RU" sz="2000" dirty="0" smtClean="0">
                <a:hlinkClick r:id="rId3"/>
              </a:rPr>
              <a:t>https</a:t>
            </a:r>
            <a:r>
              <a:rPr lang="ru-RU" sz="2000" dirty="0">
                <a:hlinkClick r:id="rId3"/>
              </a:rPr>
              <a:t>://www.jibjab.com/.</a:t>
            </a:r>
            <a:r>
              <a:rPr lang="ru-RU" sz="2000" dirty="0">
                <a:hlinkClick r:id="rId4"/>
              </a:rPr>
              <a:t/>
            </a:r>
            <a:br>
              <a:rPr lang="ru-RU" sz="2000" dirty="0">
                <a:hlinkClick r:id="rId4"/>
              </a:rPr>
            </a:br>
            <a:r>
              <a:rPr lang="en-US" sz="2000" dirty="0" err="1" smtClean="0"/>
              <a:t>Storyjumper</a:t>
            </a:r>
            <a:r>
              <a:rPr lang="uk-UA" sz="2000" dirty="0"/>
              <a:t>	</a:t>
            </a:r>
            <a:r>
              <a:rPr lang="en-US" sz="2000" dirty="0" smtClean="0">
                <a:hlinkClick r:id="rId5"/>
              </a:rPr>
              <a:t>https</a:t>
            </a:r>
            <a:r>
              <a:rPr lang="ru-RU" sz="2000" dirty="0">
                <a:hlinkClick r:id="rId5"/>
              </a:rPr>
              <a:t>://</a:t>
            </a:r>
            <a:r>
              <a:rPr lang="en-US" sz="2000" dirty="0">
                <a:hlinkClick r:id="rId5"/>
              </a:rPr>
              <a:t>www</a:t>
            </a:r>
            <a:r>
              <a:rPr lang="ru-RU" sz="2000" dirty="0">
                <a:hlinkClick r:id="rId5"/>
              </a:rPr>
              <a:t>.</a:t>
            </a:r>
            <a:r>
              <a:rPr lang="en-US" sz="2000" dirty="0" err="1">
                <a:hlinkClick r:id="rId5"/>
              </a:rPr>
              <a:t>storyjumper</a:t>
            </a:r>
            <a:r>
              <a:rPr lang="ru-RU" sz="2000" dirty="0">
                <a:hlinkClick r:id="rId5"/>
              </a:rPr>
              <a:t>.</a:t>
            </a:r>
            <a:r>
              <a:rPr lang="en-US" sz="2000" dirty="0">
                <a:hlinkClick r:id="rId5"/>
              </a:rPr>
              <a:t>com</a:t>
            </a:r>
            <a:r>
              <a:rPr lang="ru-RU" sz="2000" dirty="0">
                <a:hlinkClick r:id="rId5"/>
              </a:rPr>
              <a:t>/</a:t>
            </a:r>
            <a:endParaRPr lang="ru-RU" sz="2000" dirty="0"/>
          </a:p>
          <a:p>
            <a:pPr fontAlgn="base"/>
            <a:endParaRPr lang="ru-RU" sz="2000" dirty="0"/>
          </a:p>
          <a:p>
            <a:endParaRPr lang="ru-RU" sz="2000" dirty="0"/>
          </a:p>
        </p:txBody>
      </p:sp>
      <p:sp>
        <p:nvSpPr>
          <p:cNvPr id="7" name="Заголовок 1"/>
          <p:cNvSpPr>
            <a:spLocks noGrp="1"/>
          </p:cNvSpPr>
          <p:nvPr>
            <p:ph type="title"/>
          </p:nvPr>
        </p:nvSpPr>
        <p:spPr/>
        <p:txBody>
          <a:bodyPr>
            <a:normAutofit/>
          </a:bodyPr>
          <a:lstStyle/>
          <a:p>
            <a:pPr algn="ctr"/>
            <a:r>
              <a:rPr lang="uk-UA" b="1" dirty="0">
                <a:solidFill>
                  <a:srgbClr val="C00000"/>
                </a:solidFill>
              </a:rPr>
              <a:t>Он-лайн сервіси для роботи </a:t>
            </a:r>
            <a:r>
              <a:rPr lang="uk-UA" b="1" dirty="0" smtClean="0">
                <a:solidFill>
                  <a:srgbClr val="C00000"/>
                </a:solidFill>
              </a:rPr>
              <a:t>учителя</a:t>
            </a:r>
            <a:endParaRPr lang="ru-RU" dirty="0">
              <a:solidFill>
                <a:srgbClr val="C00000"/>
              </a:solidFill>
            </a:endParaRPr>
          </a:p>
        </p:txBody>
      </p:sp>
      <p:pic>
        <p:nvPicPr>
          <p:cNvPr id="9" name="Picture 2"/>
          <p:cNvPicPr>
            <a:picLocks noChangeAspect="1" noChangeArrowheads="1"/>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4211" t="11526" r="3256" b="5848"/>
          <a:stretch/>
        </p:blipFill>
        <p:spPr bwMode="auto">
          <a:xfrm>
            <a:off x="1259632" y="3068960"/>
            <a:ext cx="7056784" cy="3542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031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p:txBody>
          <a:bodyPr>
            <a:normAutofit/>
          </a:bodyPr>
          <a:lstStyle/>
          <a:p>
            <a:pPr marL="0" indent="0" algn="ctr">
              <a:buNone/>
            </a:pPr>
            <a:endParaRPr lang="uk-UA" sz="3600" dirty="0" smtClean="0"/>
          </a:p>
          <a:p>
            <a:pPr marL="0" indent="0" algn="ctr">
              <a:buNone/>
            </a:pPr>
            <a:endParaRPr lang="uk-UA" sz="3600" dirty="0" smtClean="0"/>
          </a:p>
          <a:p>
            <a:pPr marL="0" indent="0" algn="ctr">
              <a:buNone/>
            </a:pPr>
            <a:r>
              <a:rPr lang="uk-UA" sz="5400" b="1" dirty="0" smtClean="0">
                <a:solidFill>
                  <a:srgbClr val="C00000"/>
                </a:solidFill>
              </a:rPr>
              <a:t>Дякую за увагу!</a:t>
            </a:r>
            <a:endParaRPr lang="ru-RU" sz="5400" b="1" dirty="0">
              <a:solidFill>
                <a:srgbClr val="C00000"/>
              </a:solidFill>
            </a:endParaRPr>
          </a:p>
        </p:txBody>
      </p:sp>
    </p:spTree>
    <p:extLst>
      <p:ext uri="{BB962C8B-B14F-4D97-AF65-F5344CB8AC3E}">
        <p14:creationId xmlns:p14="http://schemas.microsoft.com/office/powerpoint/2010/main" val="3554582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1619672" y="1268760"/>
            <a:ext cx="7128792" cy="4937760"/>
          </a:xfrm>
        </p:spPr>
        <p:txBody>
          <a:bodyPr/>
          <a:lstStyle/>
          <a:p>
            <a:pPr marL="0" indent="0">
              <a:buNone/>
            </a:pPr>
            <a:r>
              <a:rPr lang="uk-UA" dirty="0" smtClean="0">
                <a:solidFill>
                  <a:srgbClr val="C00000"/>
                </a:solidFill>
                <a:latin typeface="Monotype Corsiva" pitchFamily="66" charset="0"/>
              </a:rPr>
              <a:t>			</a:t>
            </a:r>
            <a:r>
              <a:rPr lang="uk-UA" sz="2800" dirty="0" smtClean="0">
                <a:solidFill>
                  <a:srgbClr val="C00000"/>
                </a:solidFill>
                <a:latin typeface="Monotype Corsiva" pitchFamily="66" charset="0"/>
              </a:rPr>
              <a:t>      (</a:t>
            </a:r>
            <a:r>
              <a:rPr lang="uk-UA" sz="2800" dirty="0">
                <a:solidFill>
                  <a:srgbClr val="C00000"/>
                </a:solidFill>
                <a:latin typeface="Monotype Corsiva" pitchFamily="66" charset="0"/>
              </a:rPr>
              <a:t>В.О. Сухомлинський</a:t>
            </a:r>
            <a:r>
              <a:rPr lang="uk-UA" sz="2800" dirty="0" smtClean="0">
                <a:solidFill>
                  <a:srgbClr val="C00000"/>
                </a:solidFill>
              </a:rPr>
              <a:t>)</a:t>
            </a:r>
            <a:r>
              <a:rPr lang="uk-UA" dirty="0" smtClean="0"/>
              <a:t> </a:t>
            </a:r>
          </a:p>
          <a:p>
            <a:endParaRPr lang="ru-RU" dirty="0"/>
          </a:p>
        </p:txBody>
      </p:sp>
      <p:sp>
        <p:nvSpPr>
          <p:cNvPr id="6" name="Заголовок 5"/>
          <p:cNvSpPr>
            <a:spLocks noGrp="1"/>
          </p:cNvSpPr>
          <p:nvPr>
            <p:ph type="title"/>
          </p:nvPr>
        </p:nvSpPr>
        <p:spPr>
          <a:xfrm>
            <a:off x="467544" y="188640"/>
            <a:ext cx="8435280" cy="990600"/>
          </a:xfrm>
        </p:spPr>
        <p:txBody>
          <a:bodyPr>
            <a:noAutofit/>
          </a:bodyPr>
          <a:lstStyle/>
          <a:p>
            <a:r>
              <a:rPr lang="uk-UA" dirty="0" smtClean="0">
                <a:solidFill>
                  <a:srgbClr val="C00000"/>
                </a:solidFill>
                <a:latin typeface="Monotype Corsiva" pitchFamily="66" charset="0"/>
                <a:ea typeface="+mn-ea"/>
                <a:cs typeface="+mn-cs"/>
              </a:rPr>
              <a:t>«Найважливіше завдання школи – розкрити творчі здібності, обдарування та таланти всіх вихованців»</a:t>
            </a:r>
            <a:endParaRPr lang="uk-UA" dirty="0">
              <a:solidFill>
                <a:srgbClr val="C00000"/>
              </a:solidFill>
              <a:latin typeface="Monotype Corsiva" pitchFamily="66" charset="0"/>
              <a:ea typeface="+mn-ea"/>
              <a:cs typeface="+mn-cs"/>
            </a:endParaRPr>
          </a:p>
        </p:txBody>
      </p:sp>
      <p:pic>
        <p:nvPicPr>
          <p:cNvPr id="7" name="Picture 3" descr="D:\Гостинникова Е.Н\семинари\семиар 25.02.2020\СОТ\xh3Hxq2qVBrhn5l9pJs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740" y="2636912"/>
            <a:ext cx="6912768" cy="38884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D:\Гостинникова Е.Н\семинари\семиар 25.02.2020\СОТ\1535707949_-7-638.jpg"/>
          <p:cNvPicPr>
            <a:picLocks noChangeAspect="1" noChangeArrowheads="1"/>
          </p:cNvPicPr>
          <p:nvPr/>
        </p:nvPicPr>
        <p:blipFill rotWithShape="1">
          <a:blip r:embed="rId4">
            <a:extLst>
              <a:ext uri="{28A0092B-C50C-407E-A947-70E740481C1C}">
                <a14:useLocalDpi xmlns:a14="http://schemas.microsoft.com/office/drawing/2010/main" val="0"/>
              </a:ext>
            </a:extLst>
          </a:blip>
          <a:srcRect r="79032"/>
          <a:stretch/>
        </p:blipFill>
        <p:spPr bwMode="auto">
          <a:xfrm>
            <a:off x="0" y="1484784"/>
            <a:ext cx="1537267" cy="537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75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738336"/>
          </a:xfrm>
        </p:spPr>
        <p:txBody>
          <a:bodyPr/>
          <a:lstStyle/>
          <a:p>
            <a:pPr algn="ctr"/>
            <a:r>
              <a:rPr lang="uk-UA" dirty="0">
                <a:solidFill>
                  <a:srgbClr val="C00000"/>
                </a:solidFill>
              </a:rPr>
              <a:t>Навчання </a:t>
            </a:r>
            <a:r>
              <a:rPr lang="uk-UA" dirty="0" smtClean="0">
                <a:solidFill>
                  <a:srgbClr val="C00000"/>
                </a:solidFill>
              </a:rPr>
              <a:t>обдарованих </a:t>
            </a:r>
            <a:r>
              <a:rPr lang="uk-UA" dirty="0">
                <a:solidFill>
                  <a:srgbClr val="C00000"/>
                </a:solidFill>
              </a:rPr>
              <a:t>дітей </a:t>
            </a:r>
            <a:endParaRPr lang="ru-RU" dirty="0">
              <a:solidFill>
                <a:srgbClr val="C00000"/>
              </a:solidFill>
            </a:endParaRPr>
          </a:p>
        </p:txBody>
      </p:sp>
      <p:pic>
        <p:nvPicPr>
          <p:cNvPr id="1031" name="Picture 7" descr="D:\Гостинникова Е.Н\семинари\семиар 25.02.2020\СОТ\images.jpg"/>
          <p:cNvPicPr>
            <a:picLocks noGrp="1" noChangeAspect="1" noChangeArrowheads="1"/>
          </p:cNvPicPr>
          <p:nvPr>
            <p:ph sz="quarter" idx="1"/>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61904" y="1196752"/>
            <a:ext cx="3672408" cy="30060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Гостинникова Е.Н\семинари\семиар 25.02.2020\СОТ\img8.jpg"/>
          <p:cNvPicPr>
            <a:picLocks noChangeAspect="1" noChangeArrowheads="1"/>
          </p:cNvPicPr>
          <p:nvPr/>
        </p:nvPicPr>
        <p:blipFill rotWithShape="1">
          <a:blip r:embed="rId5">
            <a:extLst>
              <a:ext uri="{28A0092B-C50C-407E-A947-70E740481C1C}">
                <a14:useLocalDpi xmlns:a14="http://schemas.microsoft.com/office/drawing/2010/main" val="0"/>
              </a:ext>
            </a:extLst>
          </a:blip>
          <a:srcRect l="12397" t="8003" r="5961" b="11223"/>
          <a:stretch/>
        </p:blipFill>
        <p:spPr bwMode="auto">
          <a:xfrm>
            <a:off x="3995936" y="1340768"/>
            <a:ext cx="4968552" cy="368358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Гостинникова Е.Н\семинари\семиар 25.02.2020\СОТ\-17-638.jpg"/>
          <p:cNvPicPr>
            <a:picLocks noChangeAspect="1" noChangeArrowheads="1"/>
          </p:cNvPicPr>
          <p:nvPr/>
        </p:nvPicPr>
        <p:blipFill rotWithShape="1">
          <a:blip r:embed="rId6">
            <a:extLst>
              <a:ext uri="{28A0092B-C50C-407E-A947-70E740481C1C}">
                <a14:useLocalDpi xmlns:a14="http://schemas.microsoft.com/office/drawing/2010/main" val="0"/>
              </a:ext>
            </a:extLst>
          </a:blip>
          <a:srcRect l="57038" t="46606" r="10441" b="10401"/>
          <a:stretch/>
        </p:blipFill>
        <p:spPr bwMode="auto">
          <a:xfrm>
            <a:off x="2195735" y="4490836"/>
            <a:ext cx="2186169" cy="2169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993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b="1" dirty="0" smtClean="0">
                <a:solidFill>
                  <a:srgbClr val="002060"/>
                </a:solidFill>
              </a:rPr>
              <a:t>Стратегії</a:t>
            </a:r>
            <a:r>
              <a:rPr lang="ru-RU" b="1" dirty="0" smtClean="0">
                <a:solidFill>
                  <a:srgbClr val="002060"/>
                </a:solidFill>
              </a:rPr>
              <a:t> </a:t>
            </a:r>
            <a:r>
              <a:rPr lang="uk-UA" b="1" dirty="0" smtClean="0">
                <a:solidFill>
                  <a:srgbClr val="002060"/>
                </a:solidFill>
              </a:rPr>
              <a:t>навчання </a:t>
            </a:r>
            <a:r>
              <a:rPr lang="uk-UA" b="1" dirty="0">
                <a:solidFill>
                  <a:srgbClr val="002060"/>
                </a:solidFill>
              </a:rPr>
              <a:t>обдарованих дітей</a:t>
            </a:r>
            <a:endParaRPr lang="ru-RU" dirty="0">
              <a:solidFill>
                <a:srgbClr val="002060"/>
              </a:solidFill>
            </a:endParaRPr>
          </a:p>
        </p:txBody>
      </p:sp>
      <p:sp>
        <p:nvSpPr>
          <p:cNvPr id="3" name="Объект 2"/>
          <p:cNvSpPr>
            <a:spLocks noGrp="1"/>
          </p:cNvSpPr>
          <p:nvPr>
            <p:ph sz="quarter" idx="1"/>
          </p:nvPr>
        </p:nvSpPr>
        <p:spPr>
          <a:xfrm>
            <a:off x="457200" y="1219200"/>
            <a:ext cx="3754760" cy="4937760"/>
          </a:xfrm>
        </p:spPr>
        <p:txBody>
          <a:bodyPr>
            <a:normAutofit/>
          </a:bodyPr>
          <a:lstStyle/>
          <a:p>
            <a:endParaRPr lang="uk-UA" sz="2400" b="1" dirty="0" smtClean="0"/>
          </a:p>
          <a:p>
            <a:endParaRPr lang="uk-UA" sz="2400" b="1" dirty="0"/>
          </a:p>
          <a:p>
            <a:endParaRPr lang="uk-UA" sz="2400" b="1" dirty="0" smtClean="0"/>
          </a:p>
          <a:p>
            <a:r>
              <a:rPr lang="uk-UA" sz="2000" b="1" dirty="0" smtClean="0"/>
              <a:t>Ранній </a:t>
            </a:r>
            <a:r>
              <a:rPr lang="uk-UA" sz="2000" b="1" dirty="0"/>
              <a:t>початок шкільного навчання</a:t>
            </a:r>
            <a:r>
              <a:rPr lang="uk-UA" sz="2000" dirty="0"/>
              <a:t>. </a:t>
            </a:r>
          </a:p>
          <a:p>
            <a:r>
              <a:rPr lang="uk-UA" sz="2000" dirty="0"/>
              <a:t>«</a:t>
            </a:r>
            <a:r>
              <a:rPr lang="uk-UA" sz="2000" b="1" dirty="0"/>
              <a:t>Перестрибування» з класу </a:t>
            </a:r>
            <a:r>
              <a:rPr lang="uk-UA" sz="2000" b="1" dirty="0" smtClean="0"/>
              <a:t>       в </a:t>
            </a:r>
            <a:r>
              <a:rPr lang="uk-UA" sz="2000" b="1" dirty="0"/>
              <a:t>клас</a:t>
            </a:r>
            <a:r>
              <a:rPr lang="uk-UA" sz="2000" dirty="0"/>
              <a:t>. </a:t>
            </a:r>
          </a:p>
          <a:p>
            <a:r>
              <a:rPr lang="uk-UA" sz="2000" b="1" dirty="0"/>
              <a:t>Прискорення в звичайному класі</a:t>
            </a:r>
            <a:r>
              <a:rPr lang="uk-UA" sz="2000" dirty="0"/>
              <a:t> </a:t>
            </a:r>
          </a:p>
          <a:p>
            <a:r>
              <a:rPr lang="uk-UA" sz="2000" b="1" dirty="0"/>
              <a:t>Радикальне прискорення</a:t>
            </a:r>
            <a:r>
              <a:rPr lang="uk-UA" sz="2000" dirty="0"/>
              <a:t> </a:t>
            </a:r>
          </a:p>
          <a:p>
            <a:r>
              <a:rPr lang="uk-UA" sz="2000" b="1" dirty="0"/>
              <a:t>Заняття в іншому класі </a:t>
            </a:r>
            <a:r>
              <a:rPr lang="uk-UA" sz="2000" dirty="0"/>
              <a:t> </a:t>
            </a:r>
          </a:p>
          <a:p>
            <a:r>
              <a:rPr lang="uk-UA" sz="2000" b="1" dirty="0"/>
              <a:t>Профільні класи та школи</a:t>
            </a:r>
            <a:endParaRPr lang="uk-UA" sz="2000" dirty="0"/>
          </a:p>
          <a:p>
            <a:endParaRPr lang="ru-RU" dirty="0"/>
          </a:p>
        </p:txBody>
      </p:sp>
      <p:sp>
        <p:nvSpPr>
          <p:cNvPr id="4" name="Объект 3"/>
          <p:cNvSpPr>
            <a:spLocks noGrp="1"/>
          </p:cNvSpPr>
          <p:nvPr>
            <p:ph sz="quarter" idx="2"/>
          </p:nvPr>
        </p:nvSpPr>
        <p:spPr>
          <a:xfrm>
            <a:off x="4204286" y="1268760"/>
            <a:ext cx="4041648" cy="4937760"/>
          </a:xfrm>
        </p:spPr>
        <p:txBody>
          <a:bodyPr>
            <a:normAutofit/>
          </a:bodyPr>
          <a:lstStyle/>
          <a:p>
            <a:pPr lvl="0"/>
            <a:endParaRPr lang="uk-UA" sz="2400" b="1" dirty="0" smtClean="0"/>
          </a:p>
          <a:p>
            <a:pPr lvl="0"/>
            <a:endParaRPr lang="uk-UA" sz="2400" b="1" dirty="0"/>
          </a:p>
          <a:p>
            <a:pPr lvl="0"/>
            <a:endParaRPr lang="uk-UA" sz="2000" b="1" dirty="0" smtClean="0"/>
          </a:p>
          <a:p>
            <a:pPr lvl="0"/>
            <a:r>
              <a:rPr lang="uk-UA" sz="2000" b="1" dirty="0" smtClean="0"/>
              <a:t>Спеціалізовані </a:t>
            </a:r>
            <a:r>
              <a:rPr lang="uk-UA" sz="2000" b="1" dirty="0"/>
              <a:t>школи та </a:t>
            </a:r>
            <a:r>
              <a:rPr lang="uk-UA" sz="2000" b="1" dirty="0" smtClean="0"/>
              <a:t>класи </a:t>
            </a:r>
            <a:endParaRPr lang="uk-UA" sz="2000" b="1" dirty="0"/>
          </a:p>
          <a:p>
            <a:pPr lvl="0"/>
            <a:r>
              <a:rPr lang="uk-UA" sz="2000" b="1" dirty="0" smtClean="0"/>
              <a:t>Школи-інтернати</a:t>
            </a:r>
            <a:r>
              <a:rPr lang="uk-UA" sz="2000" b="1" dirty="0"/>
              <a:t>, </a:t>
            </a:r>
            <a:r>
              <a:rPr lang="uk-UA" sz="2000" b="1" dirty="0" smtClean="0"/>
              <a:t>ліцеї</a:t>
            </a:r>
            <a:r>
              <a:rPr lang="uk-UA" sz="2000" b="1" dirty="0"/>
              <a:t>, </a:t>
            </a:r>
            <a:r>
              <a:rPr lang="uk-UA" sz="2000" b="1" dirty="0" smtClean="0"/>
              <a:t>гімназії </a:t>
            </a:r>
            <a:endParaRPr lang="uk-UA" sz="2000" b="1" dirty="0"/>
          </a:p>
          <a:p>
            <a:pPr lvl="0"/>
            <a:r>
              <a:rPr lang="uk-UA" sz="2000" b="1" dirty="0" smtClean="0"/>
              <a:t>Факультативи</a:t>
            </a:r>
            <a:r>
              <a:rPr lang="uk-UA" sz="2000" b="1" dirty="0"/>
              <a:t>, </a:t>
            </a:r>
            <a:r>
              <a:rPr lang="uk-UA" sz="2000" b="1" dirty="0" smtClean="0"/>
              <a:t>гуртки </a:t>
            </a:r>
          </a:p>
          <a:p>
            <a:pPr lvl="0"/>
            <a:r>
              <a:rPr lang="uk-UA" sz="2000" b="1" dirty="0" smtClean="0"/>
              <a:t>Станції </a:t>
            </a:r>
            <a:r>
              <a:rPr lang="uk-UA" sz="2000" b="1" dirty="0"/>
              <a:t>юних </a:t>
            </a:r>
            <a:r>
              <a:rPr lang="uk-UA" sz="2000" b="1" dirty="0" smtClean="0"/>
              <a:t>техніків</a:t>
            </a:r>
            <a:endParaRPr lang="uk-UA" sz="2000" b="1" dirty="0"/>
          </a:p>
          <a:p>
            <a:pPr lvl="0"/>
            <a:r>
              <a:rPr lang="uk-UA" sz="2000" b="1" dirty="0" smtClean="0"/>
              <a:t>Заочні </a:t>
            </a:r>
            <a:r>
              <a:rPr lang="uk-UA" sz="2000" b="1" dirty="0"/>
              <a:t>школи, літні та зимові </a:t>
            </a:r>
            <a:r>
              <a:rPr lang="uk-UA" sz="2000" b="1" dirty="0" smtClean="0"/>
              <a:t>школи</a:t>
            </a:r>
            <a:endParaRPr lang="uk-UA" sz="2000" b="1" dirty="0"/>
          </a:p>
          <a:p>
            <a:pPr lvl="0"/>
            <a:r>
              <a:rPr lang="uk-UA" sz="2000" b="1" dirty="0"/>
              <a:t>Спеціалізовані курси в закладах вищої освіти</a:t>
            </a:r>
          </a:p>
          <a:p>
            <a:r>
              <a:rPr lang="uk-UA" sz="2000" b="1" dirty="0" smtClean="0"/>
              <a:t>Мала </a:t>
            </a:r>
            <a:r>
              <a:rPr lang="uk-UA" sz="2000" b="1" dirty="0"/>
              <a:t>академія </a:t>
            </a:r>
            <a:r>
              <a:rPr lang="uk-UA" sz="2000" b="1" dirty="0" smtClean="0"/>
              <a:t>наук</a:t>
            </a:r>
          </a:p>
          <a:p>
            <a:pPr marL="0" indent="0">
              <a:buNone/>
            </a:pPr>
            <a:r>
              <a:rPr lang="uk-UA" sz="2000" b="1" dirty="0" smtClean="0"/>
              <a:t> </a:t>
            </a:r>
            <a:endParaRPr lang="uk-UA" sz="2000" b="1" dirty="0"/>
          </a:p>
          <a:p>
            <a:endParaRPr lang="ru-RU" dirty="0"/>
          </a:p>
        </p:txBody>
      </p:sp>
      <p:sp>
        <p:nvSpPr>
          <p:cNvPr id="7" name="Прямоугольник 6"/>
          <p:cNvSpPr/>
          <p:nvPr/>
        </p:nvSpPr>
        <p:spPr>
          <a:xfrm>
            <a:off x="739931" y="1394958"/>
            <a:ext cx="3155031" cy="923330"/>
          </a:xfrm>
          <a:prstGeom prst="rect">
            <a:avLst/>
          </a:prstGeom>
          <a:solidFill>
            <a:schemeClr val="accent6">
              <a:lumMod val="40000"/>
              <a:lumOff val="60000"/>
            </a:schemeClr>
          </a:solidFill>
        </p:spPr>
        <p:txBody>
          <a:bodyPr wrap="none">
            <a:spAutoFit/>
          </a:bodyPr>
          <a:lstStyle/>
          <a:p>
            <a:endParaRPr lang="ru-RU" b="1" dirty="0" smtClean="0">
              <a:solidFill>
                <a:srgbClr val="C00000"/>
              </a:solidFill>
              <a:latin typeface="Verdana"/>
              <a:ea typeface="Times New Roman"/>
              <a:cs typeface="Times New Roman"/>
            </a:endParaRPr>
          </a:p>
          <a:p>
            <a:r>
              <a:rPr lang="uk-UA" b="1" dirty="0" smtClean="0">
                <a:solidFill>
                  <a:srgbClr val="C00000"/>
                </a:solidFill>
                <a:latin typeface="Verdana"/>
                <a:ea typeface="Times New Roman"/>
                <a:cs typeface="Times New Roman"/>
              </a:rPr>
              <a:t>Прискорене навчання</a:t>
            </a:r>
          </a:p>
          <a:p>
            <a:endParaRPr lang="ru-RU" dirty="0">
              <a:solidFill>
                <a:srgbClr val="C00000"/>
              </a:solidFill>
            </a:endParaRPr>
          </a:p>
        </p:txBody>
      </p:sp>
      <p:sp>
        <p:nvSpPr>
          <p:cNvPr id="8" name="Прямоугольник 7"/>
          <p:cNvSpPr/>
          <p:nvPr/>
        </p:nvSpPr>
        <p:spPr>
          <a:xfrm>
            <a:off x="4644008" y="1394958"/>
            <a:ext cx="2932213" cy="923330"/>
          </a:xfrm>
          <a:prstGeom prst="rect">
            <a:avLst/>
          </a:prstGeom>
          <a:solidFill>
            <a:schemeClr val="accent6">
              <a:lumMod val="40000"/>
              <a:lumOff val="60000"/>
            </a:schemeClr>
          </a:solidFill>
        </p:spPr>
        <p:txBody>
          <a:bodyPr wrap="none">
            <a:spAutoFit/>
          </a:bodyPr>
          <a:lstStyle/>
          <a:p>
            <a:endParaRPr lang="ru-RU" b="1" dirty="0" smtClean="0">
              <a:solidFill>
                <a:srgbClr val="C00000"/>
              </a:solidFill>
              <a:latin typeface="Verdana"/>
              <a:ea typeface="Times New Roman"/>
              <a:cs typeface="Times New Roman"/>
            </a:endParaRPr>
          </a:p>
          <a:p>
            <a:r>
              <a:rPr lang="uk-UA" b="1" dirty="0" smtClean="0">
                <a:solidFill>
                  <a:srgbClr val="C00000"/>
                </a:solidFill>
                <a:latin typeface="Verdana"/>
                <a:ea typeface="Times New Roman"/>
                <a:cs typeface="Times New Roman"/>
              </a:rPr>
              <a:t>Збагачене навчання</a:t>
            </a:r>
          </a:p>
          <a:p>
            <a:r>
              <a:rPr lang="uk-UA" b="1" dirty="0" smtClean="0">
                <a:solidFill>
                  <a:srgbClr val="C00000"/>
                </a:solidFill>
                <a:latin typeface="Verdana"/>
                <a:ea typeface="Times New Roman"/>
                <a:cs typeface="Times New Roman"/>
              </a:rPr>
              <a:t> </a:t>
            </a:r>
            <a:endParaRPr lang="uk-UA" dirty="0">
              <a:solidFill>
                <a:srgbClr val="C00000"/>
              </a:solidFill>
            </a:endParaRPr>
          </a:p>
        </p:txBody>
      </p:sp>
      <p:pic>
        <p:nvPicPr>
          <p:cNvPr id="11" name="Picture 2" descr="Картинки по запросу &quot;мала академія наук&quot;"/>
          <p:cNvPicPr>
            <a:picLocks noChangeAspect="1" noChangeArrowheads="1"/>
          </p:cNvPicPr>
          <p:nvPr/>
        </p:nvPicPr>
        <p:blipFill rotWithShape="1">
          <a:blip r:embed="rId3">
            <a:extLst>
              <a:ext uri="{28A0092B-C50C-407E-A947-70E740481C1C}">
                <a14:useLocalDpi xmlns:a14="http://schemas.microsoft.com/office/drawing/2010/main" val="0"/>
              </a:ext>
            </a:extLst>
          </a:blip>
          <a:srcRect l="21330" r="20907"/>
          <a:stretch/>
        </p:blipFill>
        <p:spPr bwMode="auto">
          <a:xfrm>
            <a:off x="7244168" y="5204165"/>
            <a:ext cx="1574451" cy="1533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523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b="1" dirty="0" smtClean="0">
                <a:solidFill>
                  <a:srgbClr val="002060"/>
                </a:solidFill>
              </a:rPr>
              <a:t>Сучасні технології та </a:t>
            </a:r>
            <a:r>
              <a:rPr lang="uk-UA" b="1" dirty="0">
                <a:solidFill>
                  <a:srgbClr val="002060"/>
                </a:solidFill>
              </a:rPr>
              <a:t>методики </a:t>
            </a:r>
            <a:r>
              <a:rPr lang="uk-UA" b="1" dirty="0" smtClean="0">
                <a:solidFill>
                  <a:srgbClr val="002060"/>
                </a:solidFill>
              </a:rPr>
              <a:t/>
            </a:r>
            <a:br>
              <a:rPr lang="uk-UA" b="1" dirty="0" smtClean="0">
                <a:solidFill>
                  <a:srgbClr val="002060"/>
                </a:solidFill>
              </a:rPr>
            </a:br>
            <a:r>
              <a:rPr lang="uk-UA" b="1" dirty="0" smtClean="0">
                <a:solidFill>
                  <a:srgbClr val="002060"/>
                </a:solidFill>
              </a:rPr>
              <a:t>навчання </a:t>
            </a:r>
            <a:r>
              <a:rPr lang="uk-UA" b="1" dirty="0">
                <a:solidFill>
                  <a:srgbClr val="002060"/>
                </a:solidFill>
              </a:rPr>
              <a:t>та розвитку обдарованих </a:t>
            </a:r>
            <a:r>
              <a:rPr lang="uk-UA" b="1" dirty="0" smtClean="0">
                <a:solidFill>
                  <a:srgbClr val="002060"/>
                </a:solidFill>
              </a:rPr>
              <a:t>дітей</a:t>
            </a:r>
            <a:endParaRPr lang="ru-RU" dirty="0"/>
          </a:p>
        </p:txBody>
      </p:sp>
      <p:sp>
        <p:nvSpPr>
          <p:cNvPr id="3" name="Объект 2"/>
          <p:cNvSpPr>
            <a:spLocks noGrp="1"/>
          </p:cNvSpPr>
          <p:nvPr>
            <p:ph sz="quarter" idx="1"/>
          </p:nvPr>
        </p:nvSpPr>
        <p:spPr>
          <a:xfrm>
            <a:off x="251520" y="1412776"/>
            <a:ext cx="8445624" cy="5112568"/>
          </a:xfrm>
        </p:spPr>
        <p:txBody>
          <a:bodyPr>
            <a:normAutofit lnSpcReduction="10000"/>
          </a:bodyPr>
          <a:lstStyle/>
          <a:p>
            <a:r>
              <a:rPr lang="uk-UA" sz="2000" b="1" dirty="0" smtClean="0"/>
              <a:t>Інтерактивні </a:t>
            </a:r>
            <a:r>
              <a:rPr lang="uk-UA" sz="2000" b="1" dirty="0"/>
              <a:t>освітні технології</a:t>
            </a:r>
            <a:r>
              <a:rPr lang="uk-UA" sz="2000" dirty="0"/>
              <a:t> передбачають активну взаємодію всіх учасників процесу навчання,їх здатність до діалогу з будь-чим (комп’ютером) або з будь-ким (людиною</a:t>
            </a:r>
            <a:r>
              <a:rPr lang="uk-UA" sz="2000" dirty="0" smtClean="0"/>
              <a:t>). Залежно </a:t>
            </a:r>
            <a:r>
              <a:rPr lang="uk-UA" sz="2000" dirty="0"/>
              <a:t>від мети уроку, форм організації навчальної діяльності, використовуються інтерактивні технології кооперативного, колективно-групового навчання, ситуативного моделювання, опрацювання дискусійних питань. </a:t>
            </a:r>
            <a:endParaRPr lang="uk-UA" sz="2000" dirty="0" smtClean="0"/>
          </a:p>
          <a:p>
            <a:pPr lvl="0"/>
            <a:r>
              <a:rPr lang="uk-UA" sz="2000" b="1" dirty="0"/>
              <a:t>Проектне навчання</a:t>
            </a:r>
            <a:r>
              <a:rPr lang="uk-UA" sz="2000" dirty="0"/>
              <a:t> - суть методу полягає в тому, що учні виконують навчальні проекти, під якими слід розуміти самостійно розроблені та подані результати роботи над проблемою (від ідеї до її втілення) і виконані під контролем та з консультуванням вчителя. </a:t>
            </a:r>
            <a:endParaRPr lang="uk-UA" sz="2000" dirty="0" smtClean="0"/>
          </a:p>
          <a:p>
            <a:r>
              <a:rPr lang="uk-UA" sz="2000" b="1" dirty="0"/>
              <a:t>Проблемне навчання</a:t>
            </a:r>
            <a:r>
              <a:rPr lang="uk-UA" sz="2000" dirty="0"/>
              <a:t> - </a:t>
            </a:r>
            <a:r>
              <a:rPr lang="uk-UA" sz="2000" dirty="0" smtClean="0"/>
              <a:t>навчально-пізнавальна діяльність </a:t>
            </a:r>
            <a:r>
              <a:rPr lang="uk-UA" sz="2000" dirty="0"/>
              <a:t>учнів із засвоєння знань та способів діяльності на основі створення й розв’язування проблемних ситуацій</a:t>
            </a:r>
            <a:r>
              <a:rPr lang="uk-UA" sz="2000" dirty="0" smtClean="0"/>
              <a:t>.</a:t>
            </a:r>
          </a:p>
          <a:p>
            <a:pPr lvl="0"/>
            <a:r>
              <a:rPr lang="uk-UA" sz="2000" b="1" dirty="0"/>
              <a:t>Технологія навчання в співпраці</a:t>
            </a:r>
            <a:r>
              <a:rPr lang="uk-UA" sz="2000" dirty="0"/>
              <a:t> - </a:t>
            </a:r>
            <a:r>
              <a:rPr lang="uk-UA" sz="2000" dirty="0" smtClean="0"/>
              <a:t>технологія </a:t>
            </a:r>
            <a:r>
              <a:rPr lang="uk-UA" sz="2000" dirty="0"/>
              <a:t>базується на ідеї взаємного навчання, при організації якого учні беруть на себе не тільки індивідуальну, але й колективну відповідальність за вирішення навчальних задач.</a:t>
            </a:r>
            <a:endParaRPr lang="ru-RU" sz="2000" dirty="0"/>
          </a:p>
          <a:p>
            <a:endParaRPr lang="ru-RU" sz="2000" dirty="0"/>
          </a:p>
          <a:p>
            <a:pPr lvl="0"/>
            <a:endParaRPr lang="ru-RU" sz="2000" dirty="0"/>
          </a:p>
          <a:p>
            <a:pPr lvl="0"/>
            <a:endParaRPr lang="ru-RU" sz="2000" dirty="0"/>
          </a:p>
        </p:txBody>
      </p:sp>
    </p:spTree>
    <p:extLst>
      <p:ext uri="{BB962C8B-B14F-4D97-AF65-F5344CB8AC3E}">
        <p14:creationId xmlns:p14="http://schemas.microsoft.com/office/powerpoint/2010/main" val="1393182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
          </p:nvPr>
        </p:nvSpPr>
        <p:spPr>
          <a:xfrm>
            <a:off x="467544" y="1340768"/>
            <a:ext cx="8229600" cy="4937760"/>
          </a:xfrm>
        </p:spPr>
        <p:txBody>
          <a:bodyPr>
            <a:normAutofit/>
          </a:bodyPr>
          <a:lstStyle/>
          <a:p>
            <a:r>
              <a:rPr lang="ru-RU" sz="2000" b="1" dirty="0"/>
              <a:t>STEM</a:t>
            </a:r>
            <a:r>
              <a:rPr lang="uk-UA" sz="2000" b="1" dirty="0" err="1"/>
              <a:t>-освіта</a:t>
            </a:r>
            <a:r>
              <a:rPr lang="uk-UA" sz="2000" b="1" dirty="0"/>
              <a:t> </a:t>
            </a:r>
            <a:r>
              <a:rPr lang="ru-RU" sz="2000" dirty="0"/>
              <a:t>(</a:t>
            </a:r>
            <a:r>
              <a:rPr lang="ru-RU" sz="2000" dirty="0" err="1"/>
              <a:t>від</a:t>
            </a:r>
            <a:r>
              <a:rPr lang="ru-RU" sz="2000" dirty="0"/>
              <a:t> англ. </a:t>
            </a:r>
            <a:r>
              <a:rPr lang="ru-RU" sz="2000" i="1" dirty="0" err="1"/>
              <a:t>Science</a:t>
            </a:r>
            <a:r>
              <a:rPr lang="ru-RU" sz="2000" i="1" dirty="0"/>
              <a:t> </a:t>
            </a:r>
            <a:r>
              <a:rPr lang="ru-RU" sz="2000" dirty="0"/>
              <a:t>– </a:t>
            </a:r>
            <a:r>
              <a:rPr lang="ru-RU" sz="2000" dirty="0" err="1"/>
              <a:t>природничі</a:t>
            </a:r>
            <a:r>
              <a:rPr lang="ru-RU" sz="2000" dirty="0"/>
              <a:t> науки, </a:t>
            </a:r>
            <a:r>
              <a:rPr lang="ru-RU" sz="2000" i="1" dirty="0" err="1"/>
              <a:t>Technology</a:t>
            </a:r>
            <a:r>
              <a:rPr lang="ru-RU" sz="2000" i="1" dirty="0"/>
              <a:t> </a:t>
            </a:r>
            <a:r>
              <a:rPr lang="ru-RU" sz="2000" dirty="0"/>
              <a:t>– </a:t>
            </a:r>
            <a:r>
              <a:rPr lang="ru-RU" sz="2000" dirty="0" err="1"/>
              <a:t>технології</a:t>
            </a:r>
            <a:r>
              <a:rPr lang="ru-RU" sz="2000" dirty="0"/>
              <a:t>, </a:t>
            </a:r>
            <a:r>
              <a:rPr lang="ru-RU" sz="2000" i="1" dirty="0" err="1"/>
              <a:t>Engineering</a:t>
            </a:r>
            <a:r>
              <a:rPr lang="ru-RU" sz="2000" i="1" dirty="0"/>
              <a:t> </a:t>
            </a:r>
            <a:r>
              <a:rPr lang="ru-RU" sz="2000" dirty="0"/>
              <a:t>– </a:t>
            </a:r>
            <a:r>
              <a:rPr lang="ru-RU" sz="2000" dirty="0" err="1"/>
              <a:t>інженерія</a:t>
            </a:r>
            <a:r>
              <a:rPr lang="ru-RU" sz="2000" dirty="0"/>
              <a:t>, </a:t>
            </a:r>
            <a:r>
              <a:rPr lang="ru-RU" sz="2000" dirty="0" err="1"/>
              <a:t>проектування</a:t>
            </a:r>
            <a:r>
              <a:rPr lang="ru-RU" sz="2000" dirty="0"/>
              <a:t>, дизайн, </a:t>
            </a:r>
            <a:r>
              <a:rPr lang="ru-RU" sz="2000" i="1" dirty="0" err="1"/>
              <a:t>Mathematics</a:t>
            </a:r>
            <a:r>
              <a:rPr lang="ru-RU" sz="2000" i="1" dirty="0"/>
              <a:t> </a:t>
            </a:r>
            <a:r>
              <a:rPr lang="ru-RU" sz="2000" dirty="0"/>
              <a:t>– математика) </a:t>
            </a:r>
            <a:r>
              <a:rPr lang="uk-UA" sz="2000" dirty="0"/>
              <a:t>–</a:t>
            </a:r>
            <a:r>
              <a:rPr lang="ru-RU" sz="2000" dirty="0"/>
              <a:t> </a:t>
            </a:r>
            <a:r>
              <a:rPr lang="ru-RU" sz="2000" dirty="0" err="1"/>
              <a:t>педагогічний</a:t>
            </a:r>
            <a:r>
              <a:rPr lang="ru-RU" sz="2000" dirty="0"/>
              <a:t> </a:t>
            </a:r>
            <a:r>
              <a:rPr lang="ru-RU" sz="2000" dirty="0" err="1"/>
              <a:t>процес</a:t>
            </a:r>
            <a:r>
              <a:rPr lang="ru-RU" sz="2000" dirty="0"/>
              <a:t> (</a:t>
            </a:r>
            <a:r>
              <a:rPr lang="ru-RU" sz="2000" dirty="0" err="1"/>
              <a:t>технологі</a:t>
            </a:r>
            <a:r>
              <a:rPr lang="uk-UA" sz="2000" dirty="0"/>
              <a:t>я</a:t>
            </a:r>
            <a:r>
              <a:rPr lang="ru-RU" sz="2000" dirty="0"/>
              <a:t>) </a:t>
            </a:r>
            <a:r>
              <a:rPr lang="ru-RU" sz="2000" dirty="0" err="1"/>
              <a:t>формування</a:t>
            </a:r>
            <a:r>
              <a:rPr lang="ru-RU" sz="2000" dirty="0"/>
              <a:t> і </a:t>
            </a:r>
            <a:r>
              <a:rPr lang="ru-RU" sz="2000" dirty="0" err="1"/>
              <a:t>розвитку</a:t>
            </a:r>
            <a:r>
              <a:rPr lang="ru-RU" sz="2000" dirty="0"/>
              <a:t> </a:t>
            </a:r>
            <a:r>
              <a:rPr lang="ru-RU" sz="2000" dirty="0" err="1"/>
              <a:t>розумово-пізнавальних</a:t>
            </a:r>
            <a:r>
              <a:rPr lang="ru-RU" sz="2000" dirty="0"/>
              <a:t> і </a:t>
            </a:r>
            <a:r>
              <a:rPr lang="ru-RU" sz="2000" dirty="0" err="1"/>
              <a:t>творчих</a:t>
            </a:r>
            <a:r>
              <a:rPr lang="ru-RU" sz="2000" dirty="0"/>
              <a:t>  </a:t>
            </a:r>
            <a:r>
              <a:rPr lang="ru-RU" sz="2000" dirty="0" err="1"/>
              <a:t>якостей</a:t>
            </a:r>
            <a:r>
              <a:rPr lang="ru-RU" sz="2000" dirty="0"/>
              <a:t> </a:t>
            </a:r>
            <a:r>
              <a:rPr lang="ru-RU" sz="2000" dirty="0" err="1" smtClean="0"/>
              <a:t>молоді</a:t>
            </a:r>
            <a:r>
              <a:rPr lang="ru-RU" sz="2000" dirty="0" smtClean="0"/>
              <a:t>. </a:t>
            </a:r>
            <a:r>
              <a:rPr lang="uk-UA" sz="2000" dirty="0" smtClean="0"/>
              <a:t>Провідний </a:t>
            </a:r>
            <a:r>
              <a:rPr lang="uk-UA" sz="2000" dirty="0"/>
              <a:t>принцип – інтеграція, </a:t>
            </a:r>
            <a:r>
              <a:rPr lang="ru-RU" sz="2000" dirty="0" err="1"/>
              <a:t>поєднанн</a:t>
            </a:r>
            <a:r>
              <a:rPr lang="uk-UA" sz="2000" dirty="0"/>
              <a:t>я </a:t>
            </a:r>
            <a:r>
              <a:rPr lang="ru-RU" sz="2000" dirty="0"/>
              <a:t> </a:t>
            </a:r>
            <a:r>
              <a:rPr lang="ru-RU" sz="2000" dirty="0" err="1"/>
              <a:t>міждисциплінарних</a:t>
            </a:r>
            <a:r>
              <a:rPr lang="ru-RU" sz="2000" dirty="0"/>
              <a:t> практик</a:t>
            </a:r>
            <a:r>
              <a:rPr lang="uk-UA" sz="2000" dirty="0"/>
              <a:t>о-</a:t>
            </a:r>
            <a:r>
              <a:rPr lang="ru-RU" sz="2000" dirty="0" err="1"/>
              <a:t>орієнтованих</a:t>
            </a:r>
            <a:r>
              <a:rPr lang="ru-RU" sz="2000" dirty="0"/>
              <a:t> </a:t>
            </a:r>
            <a:r>
              <a:rPr lang="ru-RU" sz="2000" dirty="0" err="1"/>
              <a:t>підходів</a:t>
            </a:r>
            <a:r>
              <a:rPr lang="ru-RU" sz="2000" dirty="0"/>
              <a:t> до </a:t>
            </a:r>
            <a:r>
              <a:rPr lang="ru-RU" sz="2000" dirty="0" err="1"/>
              <a:t>вивчення</a:t>
            </a:r>
            <a:r>
              <a:rPr lang="ru-RU" sz="2000" dirty="0"/>
              <a:t> </a:t>
            </a:r>
            <a:r>
              <a:rPr lang="ru-RU" sz="2000" dirty="0" err="1"/>
              <a:t>природничо-математичних</a:t>
            </a:r>
            <a:r>
              <a:rPr lang="ru-RU" sz="2000" dirty="0"/>
              <a:t> </a:t>
            </a:r>
            <a:r>
              <a:rPr lang="ru-RU" sz="2000" dirty="0" err="1"/>
              <a:t>дисциплін</a:t>
            </a:r>
            <a:r>
              <a:rPr lang="ru-RU" sz="2000" dirty="0"/>
              <a:t>.</a:t>
            </a:r>
          </a:p>
          <a:p>
            <a:r>
              <a:rPr lang="uk-UA" sz="2000" b="1" dirty="0"/>
              <a:t>Технологія розвитку критичного мислення  —  </a:t>
            </a:r>
            <a:r>
              <a:rPr lang="uk-UA" sz="2000" dirty="0"/>
              <a:t>педагогічна система, спрямована на формування у школярів аналітичного мислення. Має унікальний набір прийомів і технік, що дозволяють на уроці створювати ситуацію мислення, матеріалом для якої є навчальні тексти</a:t>
            </a:r>
            <a:r>
              <a:rPr lang="uk-UA" sz="2000" dirty="0" smtClean="0"/>
              <a:t>, уривки </a:t>
            </a:r>
            <a:r>
              <a:rPr lang="uk-UA" sz="2000" dirty="0"/>
              <a:t>наукових статей, художні твори, відеофільми</a:t>
            </a:r>
            <a:r>
              <a:rPr lang="uk-UA" sz="2000" dirty="0" smtClean="0"/>
              <a:t>.</a:t>
            </a:r>
          </a:p>
          <a:p>
            <a:endParaRPr lang="ru-RU" sz="2000" dirty="0"/>
          </a:p>
        </p:txBody>
      </p:sp>
      <p:sp>
        <p:nvSpPr>
          <p:cNvPr id="5" name="Заголовок 1"/>
          <p:cNvSpPr txBox="1">
            <a:spLocks/>
          </p:cNvSpPr>
          <p:nvPr/>
        </p:nvSpPr>
        <p:spPr>
          <a:xfrm>
            <a:off x="395536" y="188640"/>
            <a:ext cx="8229600" cy="990600"/>
          </a:xfrm>
          <a:prstGeom prst="rect">
            <a:avLst/>
          </a:prstGeom>
        </p:spPr>
        <p:txBody>
          <a:bodyPr vert="horz" anchor="b" anchorCtr="0">
            <a:normAutofit fontScale="97500" lnSpcReduction="10000"/>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r>
              <a:rPr lang="uk-UA" b="1" dirty="0" smtClean="0">
                <a:solidFill>
                  <a:srgbClr val="002060"/>
                </a:solidFill>
              </a:rPr>
              <a:t>Сучасні технології та методики </a:t>
            </a:r>
            <a:br>
              <a:rPr lang="uk-UA" b="1" dirty="0" smtClean="0">
                <a:solidFill>
                  <a:srgbClr val="002060"/>
                </a:solidFill>
              </a:rPr>
            </a:br>
            <a:r>
              <a:rPr lang="uk-UA" b="1" dirty="0" smtClean="0">
                <a:solidFill>
                  <a:srgbClr val="002060"/>
                </a:solidFill>
              </a:rPr>
              <a:t>навчання та розвитку обдарованих дітей</a:t>
            </a:r>
            <a:endParaRPr lang="ru-RU" dirty="0"/>
          </a:p>
        </p:txBody>
      </p:sp>
    </p:spTree>
    <p:extLst>
      <p:ext uri="{BB962C8B-B14F-4D97-AF65-F5344CB8AC3E}">
        <p14:creationId xmlns:p14="http://schemas.microsoft.com/office/powerpoint/2010/main" val="3383766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b="1" dirty="0">
                <a:solidFill>
                  <a:srgbClr val="002060"/>
                </a:solidFill>
              </a:rPr>
              <a:t>Інноваційні </a:t>
            </a:r>
            <a:r>
              <a:rPr lang="uk-UA" b="1" dirty="0" smtClean="0">
                <a:solidFill>
                  <a:srgbClr val="002060"/>
                </a:solidFill>
              </a:rPr>
              <a:t>технології та </a:t>
            </a:r>
            <a:r>
              <a:rPr lang="uk-UA" b="1" dirty="0">
                <a:solidFill>
                  <a:srgbClr val="002060"/>
                </a:solidFill>
              </a:rPr>
              <a:t>методики навчання та розвитку обдарованих </a:t>
            </a:r>
            <a:r>
              <a:rPr lang="uk-UA" b="1" dirty="0" smtClean="0">
                <a:solidFill>
                  <a:srgbClr val="002060"/>
                </a:solidFill>
              </a:rPr>
              <a:t>дітей</a:t>
            </a:r>
            <a:endParaRPr lang="ru-RU" dirty="0"/>
          </a:p>
        </p:txBody>
      </p:sp>
      <p:sp>
        <p:nvSpPr>
          <p:cNvPr id="4" name="Объект 3"/>
          <p:cNvSpPr>
            <a:spLocks noGrp="1"/>
          </p:cNvSpPr>
          <p:nvPr>
            <p:ph sz="quarter" idx="1"/>
          </p:nvPr>
        </p:nvSpPr>
        <p:spPr>
          <a:xfrm>
            <a:off x="395536" y="1268760"/>
            <a:ext cx="8363272" cy="5162128"/>
          </a:xfrm>
        </p:spPr>
        <p:txBody>
          <a:bodyPr>
            <a:normAutofit/>
          </a:bodyPr>
          <a:lstStyle/>
          <a:p>
            <a:pPr lvl="0"/>
            <a:r>
              <a:rPr lang="uk-UA" sz="2000" b="1" dirty="0" err="1"/>
              <a:t>Бріколаж</a:t>
            </a:r>
            <a:r>
              <a:rPr lang="uk-UA" sz="2000" b="1" dirty="0"/>
              <a:t>.</a:t>
            </a:r>
            <a:r>
              <a:rPr lang="uk-UA" sz="2000" dirty="0"/>
              <a:t> </a:t>
            </a:r>
            <a:r>
              <a:rPr lang="uk-UA" sz="2000" dirty="0" err="1"/>
              <a:t>Бріколаж</a:t>
            </a:r>
            <a:r>
              <a:rPr lang="uk-UA" sz="2000" dirty="0"/>
              <a:t> в освіті - </a:t>
            </a:r>
            <a:r>
              <a:rPr lang="uk-UA" sz="2000" dirty="0" smtClean="0"/>
              <a:t>використання </a:t>
            </a:r>
            <a:r>
              <a:rPr lang="uk-UA" sz="2000" dirty="0"/>
              <a:t>для навчання всього, що завгодно, крім спеціально створених інструментів </a:t>
            </a:r>
            <a:r>
              <a:rPr lang="uk-UA" sz="2000" dirty="0" smtClean="0"/>
              <a:t>(підручників, посібників). </a:t>
            </a:r>
            <a:r>
              <a:rPr lang="ru-RU" sz="2000" dirty="0"/>
              <a:t>Основа </a:t>
            </a:r>
            <a:r>
              <a:rPr lang="uk-UA" sz="2000" dirty="0" smtClean="0"/>
              <a:t>технології — повторне використання об’єктів (брати те, що під рукою, і використовувати в іншій якості).</a:t>
            </a:r>
          </a:p>
          <a:p>
            <a:pPr lvl="0"/>
            <a:r>
              <a:rPr lang="uk-UA" sz="2000" b="1" dirty="0" smtClean="0"/>
              <a:t>Технологія </a:t>
            </a:r>
            <a:r>
              <a:rPr lang="uk-UA" sz="2000" b="1" dirty="0"/>
              <a:t>інтелект-карт. </a:t>
            </a:r>
            <a:r>
              <a:rPr lang="uk-UA" sz="2000" dirty="0" smtClean="0"/>
              <a:t>В </a:t>
            </a:r>
            <a:r>
              <a:rPr lang="uk-UA" sz="2000" dirty="0"/>
              <a:t>основі лежить теорія </a:t>
            </a:r>
            <a:r>
              <a:rPr lang="uk-UA" sz="2000" dirty="0" err="1"/>
              <a:t>радіантного</a:t>
            </a:r>
            <a:r>
              <a:rPr lang="uk-UA" sz="2000" dirty="0"/>
              <a:t> мислення (Т.</a:t>
            </a:r>
            <a:r>
              <a:rPr lang="uk-UA" sz="2000" dirty="0" err="1"/>
              <a:t>Бьюзен</a:t>
            </a:r>
            <a:r>
              <a:rPr lang="uk-UA" sz="2000" dirty="0"/>
              <a:t>). Суть технології полягає в розвитку у школярів здатності сприймати і переробляти різні види інформації, в різних графічних і текстових формах</a:t>
            </a:r>
            <a:r>
              <a:rPr lang="uk-UA" sz="2000" dirty="0" smtClean="0"/>
              <a:t>.</a:t>
            </a:r>
          </a:p>
          <a:p>
            <a:r>
              <a:rPr lang="uk-UA" sz="2000" b="1" dirty="0"/>
              <a:t>Технологія «Л</a:t>
            </a:r>
            <a:r>
              <a:rPr lang="ru-RU" sz="2000" b="1" dirty="0" err="1"/>
              <a:t>епбук</a:t>
            </a:r>
            <a:r>
              <a:rPr lang="ru-RU" sz="2000" b="1" dirty="0"/>
              <a:t>».</a:t>
            </a:r>
            <a:r>
              <a:rPr lang="ru-RU" sz="2000" dirty="0"/>
              <a:t> </a:t>
            </a:r>
            <a:r>
              <a:rPr lang="uk-UA" sz="2000" dirty="0"/>
              <a:t>Інтерактивна папка для дітей та особливий спосіб візуалізації інформації та організації навчальної діяльності на певну тему. Запропонований для роботи з молодшими школярами, але в теперішній час використовується в середній і старшій школі.</a:t>
            </a:r>
          </a:p>
          <a:p>
            <a:pPr lvl="0"/>
            <a:endParaRPr lang="ru-RU" sz="2000" dirty="0"/>
          </a:p>
        </p:txBody>
      </p:sp>
      <p:pic>
        <p:nvPicPr>
          <p:cNvPr id="6" name="Picture 2" descr="D:\Гостинникова Е.Н\семинари\семиар 25.02.2020\СОТ\Лепбук__Індія_в_ХVI-XVIII_ст.__(внутрішній_вигляд).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049" b="9686"/>
          <a:stretch/>
        </p:blipFill>
        <p:spPr bwMode="auto">
          <a:xfrm>
            <a:off x="6185498" y="5229200"/>
            <a:ext cx="2542015" cy="149214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D:\Гостинникова Е.Н\семинари\семиар 25.02.2020\СОТ\unnamed.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99592" y="5166237"/>
            <a:ext cx="4536504" cy="1568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505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95536" y="1268760"/>
            <a:ext cx="8496944" cy="5081776"/>
          </a:xfrm>
        </p:spPr>
        <p:txBody>
          <a:bodyPr>
            <a:normAutofit lnSpcReduction="10000"/>
          </a:bodyPr>
          <a:lstStyle/>
          <a:p>
            <a:r>
              <a:rPr lang="uk-UA" sz="2400" b="1" dirty="0"/>
              <a:t>Перевернуте навчання</a:t>
            </a:r>
            <a:r>
              <a:rPr lang="uk-UA" sz="2400" dirty="0"/>
              <a:t> - це метод навчання, при якому вся теоретична і лекційна програма вивчається вдома, а в класі з учителем детально розбираються завдання і вправи по темі.</a:t>
            </a:r>
            <a:endParaRPr lang="ru-RU" sz="2400" dirty="0"/>
          </a:p>
          <a:p>
            <a:pPr lvl="0"/>
            <a:endParaRPr lang="uk-UA" b="1" dirty="0" smtClean="0"/>
          </a:p>
          <a:p>
            <a:pPr lvl="0"/>
            <a:endParaRPr lang="uk-UA" b="1" dirty="0" smtClean="0"/>
          </a:p>
          <a:p>
            <a:pPr lvl="0"/>
            <a:endParaRPr lang="uk-UA" sz="2400" b="1" dirty="0" smtClean="0"/>
          </a:p>
          <a:p>
            <a:pPr lvl="0"/>
            <a:r>
              <a:rPr lang="uk-UA" sz="2400" b="1" dirty="0" err="1" smtClean="0"/>
              <a:t>Case</a:t>
            </a:r>
            <a:r>
              <a:rPr lang="uk-UA" sz="2400" b="1" dirty="0" smtClean="0"/>
              <a:t> </a:t>
            </a:r>
            <a:r>
              <a:rPr lang="uk-UA" sz="2400" b="1" dirty="0" err="1"/>
              <a:t>Study</a:t>
            </a:r>
            <a:r>
              <a:rPr lang="uk-UA" sz="2400" dirty="0"/>
              <a:t>. Кейс-метод є інтерактивним методом навчання, який дає змогу наблизити процес навчання до реальної практичної діяльності. Суть методу полягає у використанні конкретних випадків (ситуацій, історій, тексти яких називаються «кейсом») для спільного аналізу, </a:t>
            </a:r>
            <a:r>
              <a:rPr lang="uk-UA" sz="2400" dirty="0" smtClean="0"/>
              <a:t>                обговорення </a:t>
            </a:r>
            <a:r>
              <a:rPr lang="uk-UA" sz="2400" dirty="0"/>
              <a:t>або вироблення рішень учнями </a:t>
            </a:r>
            <a:r>
              <a:rPr lang="uk-UA" sz="2400" dirty="0" smtClean="0"/>
              <a:t>                                       з </a:t>
            </a:r>
            <a:r>
              <a:rPr lang="uk-UA" sz="2400" dirty="0"/>
              <a:t>певного розділу дисципліни.</a:t>
            </a:r>
            <a:endParaRPr lang="ru-RU" sz="2400" dirty="0"/>
          </a:p>
          <a:p>
            <a:endParaRPr lang="ru-RU" dirty="0"/>
          </a:p>
        </p:txBody>
      </p:sp>
      <p:sp>
        <p:nvSpPr>
          <p:cNvPr id="4" name="Заголовок 1"/>
          <p:cNvSpPr>
            <a:spLocks noGrp="1"/>
          </p:cNvSpPr>
          <p:nvPr>
            <p:ph type="title"/>
          </p:nvPr>
        </p:nvSpPr>
        <p:spPr/>
        <p:txBody>
          <a:bodyPr>
            <a:normAutofit fontScale="90000"/>
          </a:bodyPr>
          <a:lstStyle/>
          <a:p>
            <a:pPr algn="ctr"/>
            <a:r>
              <a:rPr lang="uk-UA" b="1" dirty="0">
                <a:solidFill>
                  <a:srgbClr val="002060"/>
                </a:solidFill>
              </a:rPr>
              <a:t>Інноваційні </a:t>
            </a:r>
            <a:r>
              <a:rPr lang="uk-UA" b="1" dirty="0" smtClean="0">
                <a:solidFill>
                  <a:srgbClr val="002060"/>
                </a:solidFill>
              </a:rPr>
              <a:t>технології та </a:t>
            </a:r>
            <a:r>
              <a:rPr lang="uk-UA" b="1" dirty="0">
                <a:solidFill>
                  <a:srgbClr val="002060"/>
                </a:solidFill>
              </a:rPr>
              <a:t>методики навчання та розвитку обдарованих </a:t>
            </a:r>
            <a:r>
              <a:rPr lang="uk-UA" b="1" dirty="0" smtClean="0">
                <a:solidFill>
                  <a:srgbClr val="002060"/>
                </a:solidFill>
              </a:rPr>
              <a:t>дітей</a:t>
            </a:r>
            <a:endParaRPr lang="ru-RU" dirty="0"/>
          </a:p>
        </p:txBody>
      </p:sp>
      <p:pic>
        <p:nvPicPr>
          <p:cNvPr id="6146" name="Picture 2" descr="D:\Гостинникова Е.Н\семинари\семиар 25.02.2020\СОТ\-9-638.jpg"/>
          <p:cNvPicPr>
            <a:picLocks noChangeAspect="1" noChangeArrowheads="1"/>
          </p:cNvPicPr>
          <p:nvPr/>
        </p:nvPicPr>
        <p:blipFill rotWithShape="1">
          <a:blip r:embed="rId3">
            <a:extLst>
              <a:ext uri="{28A0092B-C50C-407E-A947-70E740481C1C}">
                <a14:useLocalDpi xmlns:a14="http://schemas.microsoft.com/office/drawing/2010/main" val="0"/>
              </a:ext>
            </a:extLst>
          </a:blip>
          <a:srcRect l="15052" t="62769" r="4131" b="12341"/>
          <a:stretch/>
        </p:blipFill>
        <p:spPr bwMode="auto">
          <a:xfrm>
            <a:off x="2123728" y="2420888"/>
            <a:ext cx="5235718" cy="113562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D:\Гостинникова Е.Н\семинари\семиар 25.02.2020\СОТ\-24-638.jpg"/>
          <p:cNvPicPr>
            <a:picLocks noChangeAspect="1" noChangeArrowheads="1"/>
          </p:cNvPicPr>
          <p:nvPr/>
        </p:nvPicPr>
        <p:blipFill rotWithShape="1">
          <a:blip r:embed="rId4">
            <a:extLst>
              <a:ext uri="{28A0092B-C50C-407E-A947-70E740481C1C}">
                <a14:useLocalDpi xmlns:a14="http://schemas.microsoft.com/office/drawing/2010/main" val="0"/>
              </a:ext>
            </a:extLst>
          </a:blip>
          <a:srcRect l="71842" t="71173" r="7043" b="5229"/>
          <a:stretch/>
        </p:blipFill>
        <p:spPr bwMode="auto">
          <a:xfrm>
            <a:off x="7020272" y="5055280"/>
            <a:ext cx="1944216" cy="1631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979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95536" y="1412776"/>
            <a:ext cx="8229600" cy="4937760"/>
          </a:xfrm>
        </p:spPr>
        <p:txBody>
          <a:bodyPr>
            <a:normAutofit/>
          </a:bodyPr>
          <a:lstStyle/>
          <a:p>
            <a:pPr lvl="0"/>
            <a:r>
              <a:rPr lang="uk-UA" b="1" dirty="0"/>
              <a:t>Ігрові технології навчання</a:t>
            </a:r>
            <a:r>
              <a:rPr lang="uk-UA" dirty="0"/>
              <a:t> - впровадження активних форм і методів навчання, серед яких провідне місце займають навчальні ігри. </a:t>
            </a:r>
            <a:endParaRPr lang="uk-UA" dirty="0" smtClean="0"/>
          </a:p>
          <a:p>
            <a:pPr marL="265113" lvl="0" indent="0">
              <a:buNone/>
            </a:pPr>
            <a:r>
              <a:rPr lang="uk-UA" i="1" u="sng" dirty="0" err="1" smtClean="0"/>
              <a:t>Гейміфікація</a:t>
            </a:r>
            <a:r>
              <a:rPr lang="uk-UA" i="1" u="sng" dirty="0" smtClean="0"/>
              <a:t> </a:t>
            </a:r>
            <a:r>
              <a:rPr lang="uk-UA" i="1" u="sng" dirty="0"/>
              <a:t>навчання </a:t>
            </a:r>
            <a:r>
              <a:rPr lang="uk-UA" dirty="0"/>
              <a:t>- це використання ігрових практик та механізмів для створення такого освітнього середовища, учасники якого спостерігають за власним прогресом, змагаються один з одним, допомагають один одному і мотивують один одного.</a:t>
            </a:r>
            <a:endParaRPr lang="ru-RU" dirty="0"/>
          </a:p>
          <a:p>
            <a:endParaRPr lang="ru-RU" dirty="0"/>
          </a:p>
        </p:txBody>
      </p:sp>
      <p:sp>
        <p:nvSpPr>
          <p:cNvPr id="4" name="Заголовок 1"/>
          <p:cNvSpPr>
            <a:spLocks noGrp="1"/>
          </p:cNvSpPr>
          <p:nvPr>
            <p:ph type="title"/>
          </p:nvPr>
        </p:nvSpPr>
        <p:spPr/>
        <p:txBody>
          <a:bodyPr>
            <a:normAutofit fontScale="90000"/>
          </a:bodyPr>
          <a:lstStyle/>
          <a:p>
            <a:pPr algn="ctr"/>
            <a:r>
              <a:rPr lang="uk-UA" b="1" dirty="0">
                <a:solidFill>
                  <a:srgbClr val="002060"/>
                </a:solidFill>
              </a:rPr>
              <a:t>Інноваційні </a:t>
            </a:r>
            <a:r>
              <a:rPr lang="uk-UA" b="1" dirty="0" smtClean="0">
                <a:solidFill>
                  <a:srgbClr val="002060"/>
                </a:solidFill>
              </a:rPr>
              <a:t>технології та </a:t>
            </a:r>
            <a:r>
              <a:rPr lang="uk-UA" b="1" dirty="0">
                <a:solidFill>
                  <a:srgbClr val="002060"/>
                </a:solidFill>
              </a:rPr>
              <a:t>методики навчання та розвитку обдарованих </a:t>
            </a:r>
            <a:r>
              <a:rPr lang="uk-UA" b="1" dirty="0" smtClean="0">
                <a:solidFill>
                  <a:srgbClr val="002060"/>
                </a:solidFill>
              </a:rPr>
              <a:t>дітей</a:t>
            </a:r>
            <a:endParaRPr lang="ru-RU" dirty="0"/>
          </a:p>
        </p:txBody>
      </p:sp>
      <p:pic>
        <p:nvPicPr>
          <p:cNvPr id="5" name="Picture 2" descr="D:\Гостинникова Е.Н\семинари\семиар 25.02.2020\СОТ\-23-638.jpg"/>
          <p:cNvPicPr>
            <a:picLocks noChangeAspect="1" noChangeArrowheads="1"/>
          </p:cNvPicPr>
          <p:nvPr/>
        </p:nvPicPr>
        <p:blipFill rotWithShape="1">
          <a:blip r:embed="rId3">
            <a:extLst>
              <a:ext uri="{28A0092B-C50C-407E-A947-70E740481C1C}">
                <a14:useLocalDpi xmlns:a14="http://schemas.microsoft.com/office/drawing/2010/main" val="0"/>
              </a:ext>
            </a:extLst>
          </a:blip>
          <a:srcRect l="40050" t="39317" r="4131" b="14457"/>
          <a:stretch/>
        </p:blipFill>
        <p:spPr bwMode="auto">
          <a:xfrm>
            <a:off x="6084168" y="4927770"/>
            <a:ext cx="2755319" cy="17130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Гостинникова Е.Н\семинари\семиар 25.02.2020\СОТ\-21-638.jpg"/>
          <p:cNvPicPr>
            <a:picLocks noChangeAspect="1" noChangeArrowheads="1"/>
          </p:cNvPicPr>
          <p:nvPr/>
        </p:nvPicPr>
        <p:blipFill rotWithShape="1">
          <a:blip r:embed="rId4">
            <a:extLst>
              <a:ext uri="{28A0092B-C50C-407E-A947-70E740481C1C}">
                <a14:useLocalDpi xmlns:a14="http://schemas.microsoft.com/office/drawing/2010/main" val="0"/>
              </a:ext>
            </a:extLst>
          </a:blip>
          <a:srcRect l="53883" t="42551" r="11169" b="9931"/>
          <a:stretch/>
        </p:blipFill>
        <p:spPr bwMode="auto">
          <a:xfrm>
            <a:off x="611560" y="4927770"/>
            <a:ext cx="1595560" cy="16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7428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ачальн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1_Начальн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1605</TotalTime>
  <Words>1326</Words>
  <Application>Microsoft Office PowerPoint</Application>
  <PresentationFormat>Экран (4:3)</PresentationFormat>
  <Paragraphs>158</Paragraphs>
  <Slides>15</Slides>
  <Notes>13</Notes>
  <HiddenSlides>0</HiddenSlides>
  <MMClips>0</MMClips>
  <ScaleCrop>false</ScaleCrop>
  <HeadingPairs>
    <vt:vector size="6" baseType="variant">
      <vt:variant>
        <vt:lpstr>Использованные шрифты</vt:lpstr>
      </vt:variant>
      <vt:variant>
        <vt:i4>9</vt:i4>
      </vt:variant>
      <vt:variant>
        <vt:lpstr>Тема</vt:lpstr>
      </vt:variant>
      <vt:variant>
        <vt:i4>2</vt:i4>
      </vt:variant>
      <vt:variant>
        <vt:lpstr>Заголовки слайдов</vt:lpstr>
      </vt:variant>
      <vt:variant>
        <vt:i4>15</vt:i4>
      </vt:variant>
    </vt:vector>
  </HeadingPairs>
  <TitlesOfParts>
    <vt:vector size="26" baseType="lpstr">
      <vt:lpstr>Bookman Old Style</vt:lpstr>
      <vt:lpstr>Calibri</vt:lpstr>
      <vt:lpstr>Cambria</vt:lpstr>
      <vt:lpstr>Gill Sans MT</vt:lpstr>
      <vt:lpstr>Monotype Corsiva</vt:lpstr>
      <vt:lpstr>Times New Roman</vt:lpstr>
      <vt:lpstr>Verdana</vt:lpstr>
      <vt:lpstr>Wingdings</vt:lpstr>
      <vt:lpstr>Wingdings 3</vt:lpstr>
      <vt:lpstr>Начальная</vt:lpstr>
      <vt:lpstr>1_Начальная</vt:lpstr>
      <vt:lpstr>Сучасні ефективні педагогічні технології для виявлення та розвитку обдарованості</vt:lpstr>
      <vt:lpstr>«Найважливіше завдання школи – розкрити творчі здібності, обдарування та таланти всіх вихованців»</vt:lpstr>
      <vt:lpstr>Навчання обдарованих дітей </vt:lpstr>
      <vt:lpstr>Стратегії навчання обдарованих дітей</vt:lpstr>
      <vt:lpstr>Сучасні технології та методики  навчання та розвитку обдарованих дітей</vt:lpstr>
      <vt:lpstr>Презентация PowerPoint</vt:lpstr>
      <vt:lpstr>Інноваційні технології та методики навчання та розвитку обдарованих дітей</vt:lpstr>
      <vt:lpstr>Інноваційні технології та методики навчання та розвитку обдарованих дітей</vt:lpstr>
      <vt:lpstr>Інноваційні технології та методики навчання та розвитку обдарованих дітей</vt:lpstr>
      <vt:lpstr>Інноваційні технології  для навчання та розвитку обдарованих дітей</vt:lpstr>
      <vt:lpstr>Он-лайн сервіси для роботи учителя</vt:lpstr>
      <vt:lpstr>Он-лайн сервіси для роботи учителя</vt:lpstr>
      <vt:lpstr>Он-лайн сервіси для роботи учителя</vt:lpstr>
      <vt:lpstr>Он-лайн сервіси для роботи учителя</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Zalman</cp:lastModifiedBy>
  <cp:revision>82</cp:revision>
  <cp:lastPrinted>2020-02-25T12:39:09Z</cp:lastPrinted>
  <dcterms:modified xsi:type="dcterms:W3CDTF">2020-04-27T11:27:20Z</dcterms:modified>
</cp:coreProperties>
</file>